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3" r:id="rId17"/>
    <p:sldId id="272" r:id="rId18"/>
    <p:sldId id="274" r:id="rId19"/>
    <p:sldId id="275" r:id="rId20"/>
    <p:sldId id="276" r:id="rId21"/>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61"/>
    <p:restoredTop sz="94648"/>
  </p:normalViewPr>
  <p:slideViewPr>
    <p:cSldViewPr snapToGrid="0">
      <p:cViewPr varScale="1">
        <p:scale>
          <a:sx n="109" d="100"/>
          <a:sy n="109" d="100"/>
        </p:scale>
        <p:origin x="1608" y="3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0" name="Shape 90"/>
          <p:cNvSpPr>
            <a:spLocks noGrp="1" noRot="1" noChangeAspect="1"/>
          </p:cNvSpPr>
          <p:nvPr>
            <p:ph type="sldImg"/>
          </p:nvPr>
        </p:nvSpPr>
        <p:spPr>
          <a:xfrm>
            <a:off x="1143000" y="685800"/>
            <a:ext cx="4572000" cy="3429000"/>
          </a:xfrm>
          <a:prstGeom prst="rect">
            <a:avLst/>
          </a:prstGeom>
        </p:spPr>
        <p:txBody>
          <a:bodyPr/>
          <a:lstStyle/>
          <a:p>
            <a:endParaRPr/>
          </a:p>
        </p:txBody>
      </p:sp>
      <p:sp>
        <p:nvSpPr>
          <p:cNvPr id="91" name="Shape 9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11" name="Titeltext"/>
          <p:cNvSpPr txBox="1">
            <a:spLocks noGrp="1"/>
          </p:cNvSpPr>
          <p:nvPr>
            <p:ph type="title"/>
          </p:nvPr>
        </p:nvSpPr>
        <p:spPr>
          <a:xfrm>
            <a:off x="685800" y="2130425"/>
            <a:ext cx="7772400" cy="1470025"/>
          </a:xfrm>
          <a:prstGeom prst="rect">
            <a:avLst/>
          </a:prstGeom>
        </p:spPr>
        <p:txBody>
          <a:bodyPr/>
          <a:lstStyle/>
          <a:p>
            <a:r>
              <a:t>Titeltext</a:t>
            </a:r>
          </a:p>
        </p:txBody>
      </p:sp>
      <p:sp>
        <p:nvSpPr>
          <p:cNvPr id="12" name="Textebene 1…"/>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Textebene 1</a:t>
            </a:r>
          </a:p>
          <a:p>
            <a:pPr lvl="1"/>
            <a:r>
              <a:t>Textebene 2</a:t>
            </a:r>
          </a:p>
          <a:p>
            <a:pPr lvl="2"/>
            <a:r>
              <a:t>Textebene 3</a:t>
            </a:r>
          </a:p>
          <a:p>
            <a:pPr lvl="3"/>
            <a:r>
              <a:t>Textebene 4</a:t>
            </a:r>
          </a:p>
          <a:p>
            <a:pPr lvl="4"/>
            <a:r>
              <a:t>Textebene 5</a:t>
            </a:r>
          </a:p>
        </p:txBody>
      </p:sp>
      <p:sp>
        <p:nvSpPr>
          <p:cNvPr id="1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und Inhalt">
    <p:spTree>
      <p:nvGrpSpPr>
        <p:cNvPr id="1" name=""/>
        <p:cNvGrpSpPr/>
        <p:nvPr/>
      </p:nvGrpSpPr>
      <p:grpSpPr>
        <a:xfrm>
          <a:off x="0" y="0"/>
          <a:ext cx="0" cy="0"/>
          <a:chOff x="0" y="0"/>
          <a:chExt cx="0" cy="0"/>
        </a:xfrm>
      </p:grpSpPr>
      <p:sp>
        <p:nvSpPr>
          <p:cNvPr id="20" name="Titeltext"/>
          <p:cNvSpPr txBox="1">
            <a:spLocks noGrp="1"/>
          </p:cNvSpPr>
          <p:nvPr>
            <p:ph type="title"/>
          </p:nvPr>
        </p:nvSpPr>
        <p:spPr>
          <a:prstGeom prst="rect">
            <a:avLst/>
          </a:prstGeom>
        </p:spPr>
        <p:txBody>
          <a:bodyPr/>
          <a:lstStyle/>
          <a:p>
            <a:r>
              <a:t>Titeltext</a:t>
            </a:r>
          </a:p>
        </p:txBody>
      </p:sp>
      <p:sp>
        <p:nvSpPr>
          <p:cNvPr id="21"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22"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Abschnitts-&#10;überschrift">
    <p:spTree>
      <p:nvGrpSpPr>
        <p:cNvPr id="1" name=""/>
        <p:cNvGrpSpPr/>
        <p:nvPr/>
      </p:nvGrpSpPr>
      <p:grpSpPr>
        <a:xfrm>
          <a:off x="0" y="0"/>
          <a:ext cx="0" cy="0"/>
          <a:chOff x="0" y="0"/>
          <a:chExt cx="0" cy="0"/>
        </a:xfrm>
      </p:grpSpPr>
      <p:sp>
        <p:nvSpPr>
          <p:cNvPr id="29" name="Titeltext"/>
          <p:cNvSpPr txBox="1">
            <a:spLocks noGrp="1"/>
          </p:cNvSpPr>
          <p:nvPr>
            <p:ph type="title"/>
          </p:nvPr>
        </p:nvSpPr>
        <p:spPr>
          <a:xfrm>
            <a:off x="755576" y="2492896"/>
            <a:ext cx="7772401" cy="1362076"/>
          </a:xfrm>
          <a:prstGeom prst="rect">
            <a:avLst/>
          </a:prstGeom>
        </p:spPr>
        <p:txBody>
          <a:bodyPr anchor="t"/>
          <a:lstStyle>
            <a:lvl1pPr>
              <a:defRPr b="1" cap="all"/>
            </a:lvl1pPr>
          </a:lstStyle>
          <a:p>
            <a:r>
              <a:t>Titeltext</a:t>
            </a:r>
          </a:p>
        </p:txBody>
      </p:sp>
      <p:sp>
        <p:nvSpPr>
          <p:cNvPr id="30"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Zwei Inhalte">
    <p:spTree>
      <p:nvGrpSpPr>
        <p:cNvPr id="1" name=""/>
        <p:cNvGrpSpPr/>
        <p:nvPr/>
      </p:nvGrpSpPr>
      <p:grpSpPr>
        <a:xfrm>
          <a:off x="0" y="0"/>
          <a:ext cx="0" cy="0"/>
          <a:chOff x="0" y="0"/>
          <a:chExt cx="0" cy="0"/>
        </a:xfrm>
      </p:grpSpPr>
      <p:sp>
        <p:nvSpPr>
          <p:cNvPr id="37" name="Titeltext"/>
          <p:cNvSpPr txBox="1">
            <a:spLocks noGrp="1"/>
          </p:cNvSpPr>
          <p:nvPr>
            <p:ph type="title"/>
          </p:nvPr>
        </p:nvSpPr>
        <p:spPr>
          <a:prstGeom prst="rect">
            <a:avLst/>
          </a:prstGeom>
        </p:spPr>
        <p:txBody>
          <a:bodyPr/>
          <a:lstStyle/>
          <a:p>
            <a:r>
              <a:t>Titeltext</a:t>
            </a:r>
          </a:p>
        </p:txBody>
      </p:sp>
      <p:sp>
        <p:nvSpPr>
          <p:cNvPr id="38" name="Textebene 1…"/>
          <p:cNvSpPr txBox="1">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Textebene 1</a:t>
            </a:r>
          </a:p>
          <a:p>
            <a:pPr lvl="1"/>
            <a:r>
              <a:t>Textebene 2</a:t>
            </a:r>
          </a:p>
          <a:p>
            <a:pPr lvl="2"/>
            <a:r>
              <a:t>Textebene 3</a:t>
            </a:r>
          </a:p>
          <a:p>
            <a:pPr lvl="3"/>
            <a:r>
              <a:t>Textebene 4</a:t>
            </a:r>
          </a:p>
          <a:p>
            <a:pPr lvl="4"/>
            <a:r>
              <a:t>Textebene 5</a:t>
            </a:r>
          </a:p>
        </p:txBody>
      </p:sp>
      <p:sp>
        <p:nvSpPr>
          <p:cNvPr id="39"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ergleich">
    <p:spTree>
      <p:nvGrpSpPr>
        <p:cNvPr id="1" name=""/>
        <p:cNvGrpSpPr/>
        <p:nvPr/>
      </p:nvGrpSpPr>
      <p:grpSpPr>
        <a:xfrm>
          <a:off x="0" y="0"/>
          <a:ext cx="0" cy="0"/>
          <a:chOff x="0" y="0"/>
          <a:chExt cx="0" cy="0"/>
        </a:xfrm>
      </p:grpSpPr>
      <p:sp>
        <p:nvSpPr>
          <p:cNvPr id="46" name="Titeltext"/>
          <p:cNvSpPr txBox="1">
            <a:spLocks noGrp="1"/>
          </p:cNvSpPr>
          <p:nvPr>
            <p:ph type="title"/>
          </p:nvPr>
        </p:nvSpPr>
        <p:spPr>
          <a:prstGeom prst="rect">
            <a:avLst/>
          </a:prstGeom>
        </p:spPr>
        <p:txBody>
          <a:bodyPr/>
          <a:lstStyle/>
          <a:p>
            <a:r>
              <a:t>Titeltext</a:t>
            </a:r>
          </a:p>
        </p:txBody>
      </p:sp>
      <p:sp>
        <p:nvSpPr>
          <p:cNvPr id="47" name="Textebene 1…"/>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Textebene 1</a:t>
            </a:r>
          </a:p>
          <a:p>
            <a:pPr lvl="1"/>
            <a:r>
              <a:t>Textebene 2</a:t>
            </a:r>
          </a:p>
          <a:p>
            <a:pPr lvl="2"/>
            <a:r>
              <a:t>Textebene 3</a:t>
            </a:r>
          </a:p>
          <a:p>
            <a:pPr lvl="3"/>
            <a:r>
              <a:t>Textebene 4</a:t>
            </a:r>
          </a:p>
          <a:p>
            <a:pPr lvl="4"/>
            <a:r>
              <a:t>Textebene 5</a:t>
            </a:r>
          </a:p>
        </p:txBody>
      </p:sp>
      <p:sp>
        <p:nvSpPr>
          <p:cNvPr id="48" name="Textplatzhalt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b="1"/>
            </a:pPr>
            <a:endParaRPr/>
          </a:p>
        </p:txBody>
      </p:sp>
      <p:sp>
        <p:nvSpPr>
          <p:cNvPr id="49"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Nur Titel">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Inhalt mit Überschrift">
    <p:spTree>
      <p:nvGrpSpPr>
        <p:cNvPr id="1" name=""/>
        <p:cNvGrpSpPr/>
        <p:nvPr/>
      </p:nvGrpSpPr>
      <p:grpSpPr>
        <a:xfrm>
          <a:off x="0" y="0"/>
          <a:ext cx="0" cy="0"/>
          <a:chOff x="0" y="0"/>
          <a:chExt cx="0" cy="0"/>
        </a:xfrm>
      </p:grpSpPr>
      <p:sp>
        <p:nvSpPr>
          <p:cNvPr id="71" name="Titeltext"/>
          <p:cNvSpPr txBox="1">
            <a:spLocks noGrp="1"/>
          </p:cNvSpPr>
          <p:nvPr>
            <p:ph type="title"/>
          </p:nvPr>
        </p:nvSpPr>
        <p:spPr>
          <a:xfrm>
            <a:off x="457200" y="273050"/>
            <a:ext cx="3008314" cy="1162050"/>
          </a:xfrm>
          <a:prstGeom prst="rect">
            <a:avLst/>
          </a:prstGeom>
        </p:spPr>
        <p:txBody>
          <a:bodyPr anchor="b"/>
          <a:lstStyle>
            <a:lvl1pPr algn="l">
              <a:defRPr sz="2000" b="1"/>
            </a:lvl1pPr>
          </a:lstStyle>
          <a:p>
            <a:r>
              <a:t>Titeltext</a:t>
            </a:r>
          </a:p>
        </p:txBody>
      </p:sp>
      <p:sp>
        <p:nvSpPr>
          <p:cNvPr id="72" name="Textebene 1…"/>
          <p:cNvSpPr txBox="1">
            <a:spLocks noGrp="1"/>
          </p:cNvSpPr>
          <p:nvPr>
            <p:ph type="body" idx="1"/>
          </p:nvPr>
        </p:nvSpPr>
        <p:spPr>
          <a:xfrm>
            <a:off x="3575050" y="273050"/>
            <a:ext cx="5111750" cy="5853113"/>
          </a:xfrm>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73" name="Textplatzhalter 3"/>
          <p:cNvSpPr>
            <a:spLocks noGrp="1"/>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endParaRPr/>
          </a:p>
        </p:txBody>
      </p:sp>
      <p:sp>
        <p:nvSpPr>
          <p:cNvPr id="74"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ild mit Überschrift">
    <p:spTree>
      <p:nvGrpSpPr>
        <p:cNvPr id="1" name=""/>
        <p:cNvGrpSpPr/>
        <p:nvPr/>
      </p:nvGrpSpPr>
      <p:grpSpPr>
        <a:xfrm>
          <a:off x="0" y="0"/>
          <a:ext cx="0" cy="0"/>
          <a:chOff x="0" y="0"/>
          <a:chExt cx="0" cy="0"/>
        </a:xfrm>
      </p:grpSpPr>
      <p:sp>
        <p:nvSpPr>
          <p:cNvPr id="81" name="Titeltext"/>
          <p:cNvSpPr txBox="1">
            <a:spLocks noGrp="1"/>
          </p:cNvSpPr>
          <p:nvPr>
            <p:ph type="title"/>
          </p:nvPr>
        </p:nvSpPr>
        <p:spPr>
          <a:xfrm>
            <a:off x="1792288" y="4800600"/>
            <a:ext cx="5486401" cy="566738"/>
          </a:xfrm>
          <a:prstGeom prst="rect">
            <a:avLst/>
          </a:prstGeom>
        </p:spPr>
        <p:txBody>
          <a:bodyPr anchor="b"/>
          <a:lstStyle>
            <a:lvl1pPr algn="l">
              <a:defRPr sz="2000" b="1"/>
            </a:lvl1pPr>
          </a:lstStyle>
          <a:p>
            <a:r>
              <a:t>Titeltext</a:t>
            </a:r>
          </a:p>
        </p:txBody>
      </p:sp>
      <p:sp>
        <p:nvSpPr>
          <p:cNvPr id="82" name="Bildplatzhalt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83" name="Textebene 1…"/>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Textebene 1</a:t>
            </a:r>
          </a:p>
          <a:p>
            <a:pPr lvl="1"/>
            <a:r>
              <a:t>Textebene 2</a:t>
            </a:r>
          </a:p>
          <a:p>
            <a:pPr lvl="2"/>
            <a:r>
              <a:t>Textebene 3</a:t>
            </a:r>
          </a:p>
          <a:p>
            <a:pPr lvl="3"/>
            <a:r>
              <a:t>Textebene 4</a:t>
            </a:r>
          </a:p>
          <a:p>
            <a:pPr lvl="4"/>
            <a:r>
              <a:t>Textebene 5</a:t>
            </a:r>
          </a:p>
        </p:txBody>
      </p:sp>
      <p:sp>
        <p:nvSpPr>
          <p:cNvPr id="84"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457200" y="274638"/>
            <a:ext cx="8229600" cy="9941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Titeltext</a:t>
            </a:r>
          </a:p>
        </p:txBody>
      </p:sp>
      <p:sp>
        <p:nvSpPr>
          <p:cNvPr id="3" name="Textebene 1…"/>
          <p:cNvSpPr txBox="1">
            <a:spLocks noGrp="1"/>
          </p:cNvSpPr>
          <p:nvPr>
            <p:ph type="body" idx="1"/>
          </p:nvPr>
        </p:nvSpPr>
        <p:spPr>
          <a:xfrm>
            <a:off x="457200" y="1412775"/>
            <a:ext cx="8229600" cy="4713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Textebene 1</a:t>
            </a:r>
          </a:p>
          <a:p>
            <a:pPr lvl="1"/>
            <a:r>
              <a:t>Textebene 2</a:t>
            </a:r>
          </a:p>
          <a:p>
            <a:pPr lvl="2"/>
            <a:r>
              <a:t>Textebene 3</a:t>
            </a:r>
          </a:p>
          <a:p>
            <a:pPr lvl="3"/>
            <a:r>
              <a:t>Textebene 4</a:t>
            </a:r>
          </a:p>
          <a:p>
            <a:pPr lvl="4"/>
            <a:r>
              <a:t>Textebene 5</a:t>
            </a:r>
          </a:p>
        </p:txBody>
      </p:sp>
      <p:sp>
        <p:nvSpPr>
          <p:cNvPr id="4" name="Foliennummer"/>
          <p:cNvSpPr txBox="1">
            <a:spLocks noGrp="1"/>
          </p:cNvSpPr>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Lst>
  <p:transition spd="med"/>
  <p:txStyles>
    <p:titleStyle>
      <a:lvl1pPr marL="0" marR="0" indent="0" algn="ctr" defTabSz="914400" rtl="0" latinLnBrk="0">
        <a:lnSpc>
          <a:spcPct val="100000"/>
        </a:lnSpc>
        <a:spcBef>
          <a:spcPts val="0"/>
        </a:spcBef>
        <a:spcAft>
          <a:spcPts val="0"/>
        </a:spcAft>
        <a:buClrTx/>
        <a:buSzTx/>
        <a:buFontTx/>
        <a:buNone/>
        <a:tabLst/>
        <a:defRPr sz="4000" b="0" i="0" u="none" strike="noStrike" cap="none" spc="0" baseline="0">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000" b="0" i="0" u="none" strike="noStrike" cap="none" spc="0" baseline="0">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000" b="0" i="0" u="none" strike="noStrike" cap="none" spc="0" baseline="0">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000" b="0" i="0" u="none" strike="noStrike" cap="none" spc="0" baseline="0">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000" b="0" i="0" u="none" strike="noStrike" cap="none" spc="0" baseline="0">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000" b="0" i="0" u="none" strike="noStrike" cap="none" spc="0" baseline="0">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000" b="0" i="0" u="none" strike="noStrike" cap="none" spc="0" baseline="0">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000" b="0" i="0" u="none" strike="noStrike" cap="none" spc="0" baseline="0">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000" b="0" i="0" u="none" strike="noStrike" cap="none" spc="0" baseline="0">
          <a:solidFill>
            <a:srgbClr val="000000"/>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standardsicherung.schulministerium.nrw.de/cms/zentrale-pruefungen-10/uebersicht" TargetMode="External"/><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hyperlink" Target="http://www.standardsicherung.schulministerium.nrw.de/cms/zentrale-pruefungen-10/pruefungsaufgaben"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3" name="Titel 1"/>
          <p:cNvSpPr txBox="1">
            <a:spLocks noGrp="1"/>
          </p:cNvSpPr>
          <p:nvPr>
            <p:ph type="ctrTitle"/>
          </p:nvPr>
        </p:nvSpPr>
        <p:spPr>
          <a:xfrm>
            <a:off x="685800" y="211016"/>
            <a:ext cx="7772400" cy="5005754"/>
          </a:xfrm>
          <a:prstGeom prst="rect">
            <a:avLst/>
          </a:prstGeom>
        </p:spPr>
        <p:txBody>
          <a:bodyPr>
            <a:normAutofit fontScale="90000"/>
          </a:bodyPr>
          <a:lstStyle/>
          <a:p>
            <a:pPr>
              <a:defRPr sz="3600" b="1"/>
            </a:pPr>
            <a:br>
              <a:rPr dirty="0"/>
            </a:br>
            <a:r>
              <a:rPr lang="de-DE" sz="4400" dirty="0">
                <a:solidFill>
                  <a:srgbClr val="0000BB"/>
                </a:solidFill>
              </a:rPr>
              <a:t>Herzlich Willkommen zu der Dienstbesprechung </a:t>
            </a:r>
            <a:br>
              <a:rPr lang="de-DE" sz="4400" dirty="0">
                <a:solidFill>
                  <a:srgbClr val="0000BB"/>
                </a:solidFill>
              </a:rPr>
            </a:br>
            <a:r>
              <a:rPr lang="de-DE" sz="4400" dirty="0">
                <a:solidFill>
                  <a:srgbClr val="0000BB"/>
                </a:solidFill>
              </a:rPr>
              <a:t>zum Thema </a:t>
            </a:r>
            <a:br>
              <a:rPr lang="de-DE" sz="4800" dirty="0">
                <a:solidFill>
                  <a:srgbClr val="0000BB"/>
                </a:solidFill>
              </a:rPr>
            </a:br>
            <a:br>
              <a:rPr lang="de-DE" sz="4800" dirty="0">
                <a:solidFill>
                  <a:srgbClr val="0000BB"/>
                </a:solidFill>
              </a:rPr>
            </a:br>
            <a:r>
              <a:rPr lang="de-DE" sz="4800" dirty="0">
                <a:solidFill>
                  <a:srgbClr val="0000BB"/>
                </a:solidFill>
              </a:rPr>
              <a:t>Z</a:t>
            </a:r>
            <a:r>
              <a:rPr sz="4800" dirty="0">
                <a:solidFill>
                  <a:srgbClr val="0000BB"/>
                </a:solidFill>
              </a:rPr>
              <a:t>ENTRALE PRÜFUNGEN 10</a:t>
            </a:r>
          </a:p>
          <a:p>
            <a:pPr>
              <a:defRPr sz="3600" b="1"/>
            </a:pPr>
            <a:br>
              <a:rPr sz="4800" dirty="0"/>
            </a:br>
            <a:r>
              <a:rPr sz="4800" dirty="0">
                <a:solidFill>
                  <a:srgbClr val="3834CA"/>
                </a:solidFill>
              </a:rPr>
              <a:t>20</a:t>
            </a:r>
            <a:r>
              <a:rPr lang="de-DE" sz="4800" dirty="0">
                <a:solidFill>
                  <a:srgbClr val="3834CA"/>
                </a:solidFill>
              </a:rPr>
              <a:t>26/20</a:t>
            </a:r>
            <a:r>
              <a:rPr sz="4800" dirty="0">
                <a:solidFill>
                  <a:srgbClr val="3834CA"/>
                </a:solidFill>
              </a:rPr>
              <a:t>2</a:t>
            </a:r>
            <a:r>
              <a:rPr lang="de-DE" sz="4800" dirty="0">
                <a:solidFill>
                  <a:srgbClr val="3834CA"/>
                </a:solidFill>
              </a:rPr>
              <a:t>7</a:t>
            </a:r>
            <a:endParaRPr sz="4800" dirty="0">
              <a:solidFill>
                <a:srgbClr val="3834CA"/>
              </a:solidFill>
            </a:endParaRPr>
          </a:p>
        </p:txBody>
      </p:sp>
      <p:sp>
        <p:nvSpPr>
          <p:cNvPr id="2" name="Textfeld 1">
            <a:extLst>
              <a:ext uri="{FF2B5EF4-FFF2-40B4-BE49-F238E27FC236}">
                <a16:creationId xmlns:a16="http://schemas.microsoft.com/office/drawing/2014/main" id="{547881BF-6738-1232-7B20-0C9320E087E2}"/>
              </a:ext>
            </a:extLst>
          </p:cNvPr>
          <p:cNvSpPr txBox="1"/>
          <p:nvPr/>
        </p:nvSpPr>
        <p:spPr>
          <a:xfrm>
            <a:off x="3071446" y="4548554"/>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dirty="0">
              <a:ln>
                <a:noFill/>
              </a:ln>
              <a:solidFill>
                <a:srgbClr val="000000"/>
              </a:solidFill>
              <a:effectLst/>
              <a:uFillTx/>
              <a:latin typeface="+mj-lt"/>
              <a:ea typeface="+mj-ea"/>
              <a:cs typeface="+mj-cs"/>
              <a:sym typeface="Calibri"/>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5" name="Abschlüsse und ZP 10"/>
          <p:cNvSpPr txBox="1">
            <a:spLocks noGrp="1"/>
          </p:cNvSpPr>
          <p:nvPr>
            <p:ph type="ctrTitle"/>
          </p:nvPr>
        </p:nvSpPr>
        <p:spPr>
          <a:xfrm>
            <a:off x="907957" y="681958"/>
            <a:ext cx="7772401" cy="1470026"/>
          </a:xfrm>
          <a:prstGeom prst="rect">
            <a:avLst/>
          </a:prstGeom>
        </p:spPr>
        <p:txBody>
          <a:bodyPr/>
          <a:lstStyle/>
          <a:p>
            <a:r>
              <a:t>Abschlüsse und ZP 10</a:t>
            </a:r>
          </a:p>
        </p:txBody>
      </p:sp>
      <p:sp>
        <p:nvSpPr>
          <p:cNvPr id="96" name="Nach Klasse 10 können zwei Abschlüsse erworben werden:…"/>
          <p:cNvSpPr txBox="1">
            <a:spLocks noGrp="1"/>
          </p:cNvSpPr>
          <p:nvPr>
            <p:ph type="subTitle" idx="1"/>
          </p:nvPr>
        </p:nvSpPr>
        <p:spPr>
          <a:xfrm>
            <a:off x="1485177" y="1922328"/>
            <a:ext cx="7321679" cy="4408319"/>
          </a:xfrm>
          <a:prstGeom prst="rect">
            <a:avLst/>
          </a:prstGeom>
        </p:spPr>
        <p:txBody>
          <a:bodyPr/>
          <a:lstStyle/>
          <a:p>
            <a:pPr defTabSz="512063">
              <a:spcBef>
                <a:spcPts val="400"/>
              </a:spcBef>
              <a:defRPr sz="1792">
                <a:solidFill>
                  <a:srgbClr val="000000"/>
                </a:solidFill>
              </a:defRPr>
            </a:pPr>
            <a:r>
              <a:t>Nach Klasse 10 können zwei Abschlüsse erworben werden:</a:t>
            </a:r>
          </a:p>
          <a:p>
            <a:pPr defTabSz="512063">
              <a:spcBef>
                <a:spcPts val="400"/>
              </a:spcBef>
              <a:defRPr sz="1792">
                <a:solidFill>
                  <a:srgbClr val="000000"/>
                </a:solidFill>
              </a:defRPr>
            </a:pPr>
            <a:endParaRPr/>
          </a:p>
          <a:p>
            <a:pPr defTabSz="512063">
              <a:spcBef>
                <a:spcPts val="400"/>
              </a:spcBef>
              <a:defRPr sz="1792">
                <a:solidFill>
                  <a:srgbClr val="000000"/>
                </a:solidFill>
              </a:defRPr>
            </a:pPr>
            <a:r>
              <a:t>1. Erweiterter Erster Schulabschluss (EESA):</a:t>
            </a:r>
          </a:p>
          <a:p>
            <a:pPr defTabSz="512063">
              <a:spcBef>
                <a:spcPts val="400"/>
              </a:spcBef>
              <a:defRPr sz="1792">
                <a:solidFill>
                  <a:srgbClr val="000000"/>
                </a:solidFill>
              </a:defRPr>
            </a:pPr>
            <a:r>
              <a:t> Berechtigung zur beruflichen Ausbildung und zum Besuch der Bildungsgänge von Berufskollegs</a:t>
            </a:r>
          </a:p>
          <a:p>
            <a:pPr defTabSz="512063">
              <a:spcBef>
                <a:spcPts val="400"/>
              </a:spcBef>
              <a:defRPr sz="1792">
                <a:solidFill>
                  <a:srgbClr val="000000"/>
                </a:solidFill>
              </a:defRPr>
            </a:pPr>
            <a:r>
              <a:t>Keine Berechtigung zum Besuch der gymnasialen Oberstufe</a:t>
            </a:r>
          </a:p>
          <a:p>
            <a:pPr defTabSz="512063">
              <a:spcBef>
                <a:spcPts val="400"/>
              </a:spcBef>
              <a:defRPr sz="1792">
                <a:solidFill>
                  <a:srgbClr val="000000"/>
                </a:solidFill>
              </a:defRPr>
            </a:pPr>
            <a:endParaRPr/>
          </a:p>
          <a:p>
            <a:pPr defTabSz="512063">
              <a:spcBef>
                <a:spcPts val="400"/>
              </a:spcBef>
              <a:defRPr sz="1792">
                <a:solidFill>
                  <a:srgbClr val="000000"/>
                </a:solidFill>
              </a:defRPr>
            </a:pPr>
            <a:r>
              <a:t>2. Mittlerer Schulabschluss (Fachoberschulreife, MSA):</a:t>
            </a:r>
          </a:p>
          <a:p>
            <a:pPr defTabSz="512063">
              <a:spcBef>
                <a:spcPts val="400"/>
              </a:spcBef>
              <a:defRPr sz="1792">
                <a:solidFill>
                  <a:srgbClr val="000000"/>
                </a:solidFill>
              </a:defRPr>
            </a:pPr>
            <a:r>
              <a:t> Man erwirbt die Berechtigung zum Besuch der gymnasialen Oberstufe und zu den Bildungsgängen des Berufskollegs</a:t>
            </a:r>
          </a:p>
          <a:p>
            <a:pPr defTabSz="512063">
              <a:spcBef>
                <a:spcPts val="400"/>
              </a:spcBef>
              <a:defRPr sz="1848">
                <a:solidFill>
                  <a:srgbClr val="000000"/>
                </a:solidFill>
              </a:defRPr>
            </a:pPr>
            <a:r>
              <a:t>Voraussetzung für beide Abschlüsse: </a:t>
            </a:r>
          </a:p>
          <a:p>
            <a:pPr defTabSz="512063">
              <a:spcBef>
                <a:spcPts val="400"/>
              </a:spcBef>
              <a:defRPr sz="1792">
                <a:solidFill>
                  <a:srgbClr val="000000"/>
                </a:solidFill>
              </a:defRPr>
            </a:pPr>
            <a:r>
              <a:t>Erfolgreiches Abschlussverfahren mit Leistungen aus den Fächern und zentrale Prüfungen (ZP 10) in den Fächern Deutsch, Mathematik und Englisch</a:t>
            </a:r>
          </a:p>
        </p:txBody>
      </p:sp>
      <p:sp>
        <p:nvSpPr>
          <p:cNvPr id="97" name="Foliennummer"/>
          <p:cNvSpPr txBox="1">
            <a:spLocks noGrp="1"/>
          </p:cNvSpPr>
          <p:nvPr>
            <p:ph type="sldNum" sz="quarter" idx="2"/>
          </p:nvPr>
        </p:nvSpPr>
        <p:spPr>
          <a:xfrm>
            <a:off x="8505418" y="6414760"/>
            <a:ext cx="181382"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9" name="Titel 5"/>
          <p:cNvSpPr txBox="1">
            <a:spLocks noGrp="1"/>
          </p:cNvSpPr>
          <p:nvPr>
            <p:ph type="title"/>
          </p:nvPr>
        </p:nvSpPr>
        <p:spPr>
          <a:prstGeom prst="rect">
            <a:avLst/>
          </a:prstGeom>
        </p:spPr>
        <p:txBody>
          <a:bodyPr/>
          <a:lstStyle/>
          <a:p>
            <a:r>
              <a:t>  Hinweise zur Durchführung der Prüfungen</a:t>
            </a:r>
          </a:p>
        </p:txBody>
      </p:sp>
      <p:sp>
        <p:nvSpPr>
          <p:cNvPr id="100" name="Foliennummernplatzhalter 2"/>
          <p:cNvSpPr txBox="1">
            <a:spLocks noGrp="1"/>
          </p:cNvSpPr>
          <p:nvPr>
            <p:ph type="sldNum" sz="quarter" idx="2"/>
          </p:nvPr>
        </p:nvSpPr>
        <p:spPr>
          <a:xfrm>
            <a:off x="8505418" y="6414760"/>
            <a:ext cx="181382"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02" name="Titel 1"/>
          <p:cNvSpPr txBox="1">
            <a:spLocks noGrp="1"/>
          </p:cNvSpPr>
          <p:nvPr>
            <p:ph type="title"/>
          </p:nvPr>
        </p:nvSpPr>
        <p:spPr>
          <a:xfrm>
            <a:off x="467543" y="404664"/>
            <a:ext cx="8229601" cy="1143001"/>
          </a:xfrm>
          <a:prstGeom prst="rect">
            <a:avLst/>
          </a:prstGeom>
        </p:spPr>
        <p:txBody>
          <a:bodyPr>
            <a:normAutofit fontScale="90000"/>
          </a:bodyPr>
          <a:lstStyle/>
          <a:p>
            <a:pPr>
              <a:defRPr sz="3600" b="1"/>
            </a:pPr>
            <a:r>
              <a:rPr dirty="0" err="1"/>
              <a:t>Schriftliche</a:t>
            </a:r>
            <a:r>
              <a:rPr dirty="0"/>
              <a:t> </a:t>
            </a:r>
            <a:r>
              <a:rPr dirty="0" err="1"/>
              <a:t>Prüfungen</a:t>
            </a:r>
            <a:br>
              <a:rPr dirty="0"/>
            </a:br>
            <a:r>
              <a:rPr dirty="0" err="1"/>
              <a:t>Termine</a:t>
            </a:r>
            <a:r>
              <a:rPr dirty="0"/>
              <a:t> </a:t>
            </a:r>
            <a:r>
              <a:rPr lang="de-DE" dirty="0"/>
              <a:t>2026/</a:t>
            </a:r>
            <a:r>
              <a:rPr dirty="0"/>
              <a:t>202</a:t>
            </a:r>
            <a:r>
              <a:rPr lang="de-DE" dirty="0"/>
              <a:t>7</a:t>
            </a:r>
            <a:endParaRPr dirty="0"/>
          </a:p>
        </p:txBody>
      </p:sp>
      <p:sp>
        <p:nvSpPr>
          <p:cNvPr id="103" name="Inhaltsplatzhalter 2"/>
          <p:cNvSpPr txBox="1">
            <a:spLocks noGrp="1"/>
          </p:cNvSpPr>
          <p:nvPr>
            <p:ph type="body" idx="1"/>
          </p:nvPr>
        </p:nvSpPr>
        <p:spPr>
          <a:xfrm>
            <a:off x="466275" y="1556792"/>
            <a:ext cx="8229601" cy="4525963"/>
          </a:xfrm>
          <a:prstGeom prst="rect">
            <a:avLst/>
          </a:prstGeom>
        </p:spPr>
        <p:txBody>
          <a:bodyPr/>
          <a:lstStyle>
            <a:lvl1pPr marL="0" indent="0" defTabSz="541337">
              <a:buSzTx/>
              <a:buNone/>
              <a:defRPr b="1"/>
            </a:lvl1pPr>
          </a:lstStyle>
          <a:p>
            <a:r>
              <a:rPr dirty="0"/>
              <a:t>	</a:t>
            </a:r>
            <a:r>
              <a:rPr lang="de-DE" dirty="0"/>
              <a:t> </a:t>
            </a:r>
            <a:endParaRPr dirty="0"/>
          </a:p>
        </p:txBody>
      </p:sp>
      <p:graphicFrame>
        <p:nvGraphicFramePr>
          <p:cNvPr id="104" name="Tabelle 3"/>
          <p:cNvGraphicFramePr/>
          <p:nvPr>
            <p:extLst>
              <p:ext uri="{D42A27DB-BD31-4B8C-83A1-F6EECF244321}">
                <p14:modId xmlns:p14="http://schemas.microsoft.com/office/powerpoint/2010/main" val="2810641221"/>
              </p:ext>
            </p:extLst>
          </p:nvPr>
        </p:nvGraphicFramePr>
        <p:xfrm>
          <a:off x="814332" y="1727325"/>
          <a:ext cx="7509054" cy="1918552"/>
        </p:xfrm>
        <a:graphic>
          <a:graphicData uri="http://schemas.openxmlformats.org/drawingml/2006/table">
            <a:tbl>
              <a:tblPr firstRow="1" bandRow="1">
                <a:tableStyleId>{4C3C2611-4C71-4FC5-86AE-919BDF0F9419}</a:tableStyleId>
              </a:tblPr>
              <a:tblGrid>
                <a:gridCol w="1732859">
                  <a:extLst>
                    <a:ext uri="{9D8B030D-6E8A-4147-A177-3AD203B41FA5}">
                      <a16:colId xmlns:a16="http://schemas.microsoft.com/office/drawing/2014/main" val="20000"/>
                    </a:ext>
                  </a:extLst>
                </a:gridCol>
                <a:gridCol w="2979265">
                  <a:extLst>
                    <a:ext uri="{9D8B030D-6E8A-4147-A177-3AD203B41FA5}">
                      <a16:colId xmlns:a16="http://schemas.microsoft.com/office/drawing/2014/main" val="20001"/>
                    </a:ext>
                  </a:extLst>
                </a:gridCol>
                <a:gridCol w="2796930">
                  <a:extLst>
                    <a:ext uri="{9D8B030D-6E8A-4147-A177-3AD203B41FA5}">
                      <a16:colId xmlns:a16="http://schemas.microsoft.com/office/drawing/2014/main" val="20002"/>
                    </a:ext>
                  </a:extLst>
                </a:gridCol>
              </a:tblGrid>
              <a:tr h="479638">
                <a:tc>
                  <a:txBody>
                    <a:bodyPr/>
                    <a:lstStyle/>
                    <a:p>
                      <a:pPr algn="ctr">
                        <a:defRPr sz="1800" b="0">
                          <a:solidFill>
                            <a:srgbClr val="000000"/>
                          </a:solidFill>
                        </a:defRPr>
                      </a:pPr>
                      <a:r>
                        <a:rPr b="1" dirty="0">
                          <a:solidFill>
                            <a:srgbClr val="FFFFFF"/>
                          </a:solidFill>
                        </a:rPr>
                        <a:t>202</a:t>
                      </a:r>
                      <a:r>
                        <a:rPr lang="de-DE" b="1" dirty="0">
                          <a:solidFill>
                            <a:srgbClr val="FFFFFF"/>
                          </a:solidFill>
                        </a:rPr>
                        <a:t>7</a:t>
                      </a:r>
                      <a:endParaRPr b="1" dirty="0">
                        <a:solidFill>
                          <a:srgbClr val="FFFFFF"/>
                        </a:solidFill>
                      </a:endParaRPr>
                    </a:p>
                  </a:txBody>
                  <a:tcPr marL="45720" marR="45720" anchor="ctr" horzOverflow="overflow">
                    <a:solidFill>
                      <a:srgbClr val="77933C"/>
                    </a:solidFill>
                  </a:tcPr>
                </a:tc>
                <a:tc>
                  <a:txBody>
                    <a:bodyPr/>
                    <a:lstStyle/>
                    <a:p>
                      <a:pPr algn="ctr">
                        <a:defRPr sz="1800" b="0">
                          <a:solidFill>
                            <a:srgbClr val="000000"/>
                          </a:solidFill>
                        </a:defRPr>
                      </a:pPr>
                      <a:r>
                        <a:rPr b="1">
                          <a:solidFill>
                            <a:srgbClr val="FFFFFF"/>
                          </a:solidFill>
                        </a:rPr>
                        <a:t>Haupttermin</a:t>
                      </a:r>
                    </a:p>
                  </a:txBody>
                  <a:tcPr marL="45720" marR="45720" anchor="ctr" horzOverflow="overflow">
                    <a:solidFill>
                      <a:srgbClr val="77933C"/>
                    </a:solidFill>
                  </a:tcPr>
                </a:tc>
                <a:tc>
                  <a:txBody>
                    <a:bodyPr/>
                    <a:lstStyle/>
                    <a:p>
                      <a:pPr algn="ctr">
                        <a:defRPr sz="1800" b="0">
                          <a:solidFill>
                            <a:srgbClr val="000000"/>
                          </a:solidFill>
                        </a:defRPr>
                      </a:pPr>
                      <a:r>
                        <a:rPr b="1">
                          <a:solidFill>
                            <a:srgbClr val="FFFFFF"/>
                          </a:solidFill>
                        </a:rPr>
                        <a:t>Nachschreibtermin</a:t>
                      </a:r>
                    </a:p>
                  </a:txBody>
                  <a:tcPr marL="45720" marR="45720" anchor="ctr" horzOverflow="overflow">
                    <a:solidFill>
                      <a:srgbClr val="77933C"/>
                    </a:solidFill>
                  </a:tcPr>
                </a:tc>
                <a:extLst>
                  <a:ext uri="{0D108BD9-81ED-4DB2-BD59-A6C34878D82A}">
                    <a16:rowId xmlns:a16="http://schemas.microsoft.com/office/drawing/2014/main" val="10000"/>
                  </a:ext>
                </a:extLst>
              </a:tr>
              <a:tr h="479638">
                <a:tc>
                  <a:txBody>
                    <a:bodyPr/>
                    <a:lstStyle/>
                    <a:p>
                      <a:pPr algn="l">
                        <a:defRPr sz="1800"/>
                      </a:pPr>
                      <a:r>
                        <a:t>Deutsch</a:t>
                      </a:r>
                    </a:p>
                  </a:txBody>
                  <a:tcPr marL="45720" marR="45720" anchor="ctr" horzOverflow="overflow">
                    <a:solidFill>
                      <a:srgbClr val="C3D69B"/>
                    </a:solidFill>
                  </a:tcPr>
                </a:tc>
                <a:tc>
                  <a:txBody>
                    <a:bodyPr/>
                    <a:lstStyle/>
                    <a:p>
                      <a:pPr algn="l">
                        <a:tabLst>
                          <a:tab pos="1244600" algn="l"/>
                        </a:tabLst>
                        <a:defRPr sz="1800"/>
                      </a:pPr>
                      <a:r>
                        <a:rPr lang="de-DE" dirty="0"/>
                        <a:t>Dienstag</a:t>
                      </a:r>
                      <a:r>
                        <a:rPr dirty="0"/>
                        <a:t>, 1</a:t>
                      </a:r>
                      <a:r>
                        <a:rPr lang="de-DE" dirty="0"/>
                        <a:t>1</a:t>
                      </a:r>
                      <a:r>
                        <a:rPr dirty="0"/>
                        <a:t>. Mai  202</a:t>
                      </a:r>
                      <a:r>
                        <a:rPr lang="de-DE" dirty="0"/>
                        <a:t>7</a:t>
                      </a:r>
                      <a:endParaRPr dirty="0"/>
                    </a:p>
                  </a:txBody>
                  <a:tcPr marL="45720" marR="45720" anchor="ctr" horzOverflow="overflow">
                    <a:solidFill>
                      <a:srgbClr val="C3D69B"/>
                    </a:solidFill>
                  </a:tcPr>
                </a:tc>
                <a:tc>
                  <a:txBody>
                    <a:bodyPr/>
                    <a:lstStyle/>
                    <a:p>
                      <a:pPr algn="l">
                        <a:tabLst>
                          <a:tab pos="1244600" algn="l"/>
                        </a:tabLst>
                        <a:defRPr sz="1800"/>
                      </a:pPr>
                      <a:r>
                        <a:rPr dirty="0" err="1"/>
                        <a:t>Dienstag</a:t>
                      </a:r>
                      <a:r>
                        <a:rPr dirty="0"/>
                        <a:t>, </a:t>
                      </a:r>
                      <a:r>
                        <a:rPr lang="de-DE" dirty="0"/>
                        <a:t>25</a:t>
                      </a:r>
                      <a:r>
                        <a:rPr dirty="0"/>
                        <a:t>. </a:t>
                      </a:r>
                      <a:r>
                        <a:rPr lang="de-DE" dirty="0"/>
                        <a:t>Mai</a:t>
                      </a:r>
                      <a:r>
                        <a:rPr dirty="0"/>
                        <a:t> 202</a:t>
                      </a:r>
                      <a:r>
                        <a:rPr lang="de-DE" dirty="0"/>
                        <a:t>7</a:t>
                      </a:r>
                      <a:r>
                        <a:rPr dirty="0"/>
                        <a:t> </a:t>
                      </a:r>
                    </a:p>
                  </a:txBody>
                  <a:tcPr marL="45720" marR="45720" anchor="ctr" horzOverflow="overflow">
                    <a:solidFill>
                      <a:srgbClr val="C3D69B"/>
                    </a:solidFill>
                  </a:tcPr>
                </a:tc>
                <a:extLst>
                  <a:ext uri="{0D108BD9-81ED-4DB2-BD59-A6C34878D82A}">
                    <a16:rowId xmlns:a16="http://schemas.microsoft.com/office/drawing/2014/main" val="10001"/>
                  </a:ext>
                </a:extLst>
              </a:tr>
              <a:tr h="479638">
                <a:tc>
                  <a:txBody>
                    <a:bodyPr/>
                    <a:lstStyle/>
                    <a:p>
                      <a:pPr algn="l">
                        <a:defRPr sz="1800"/>
                      </a:pPr>
                      <a:r>
                        <a:t>Englisch</a:t>
                      </a:r>
                    </a:p>
                  </a:txBody>
                  <a:tcPr marL="45720" marR="45720" anchor="ctr" horzOverflow="overflow">
                    <a:solidFill>
                      <a:srgbClr val="D7E4BD"/>
                    </a:solidFill>
                  </a:tcPr>
                </a:tc>
                <a:tc>
                  <a:txBody>
                    <a:bodyPr/>
                    <a:lstStyle/>
                    <a:p>
                      <a:pPr algn="l" defTabSz="252413">
                        <a:tabLst>
                          <a:tab pos="1244600" algn="l"/>
                        </a:tabLst>
                        <a:defRPr sz="1800"/>
                      </a:pPr>
                      <a:r>
                        <a:rPr dirty="0"/>
                        <a:t>D</a:t>
                      </a:r>
                      <a:r>
                        <a:rPr lang="de-DE" dirty="0" err="1"/>
                        <a:t>onnerstag</a:t>
                      </a:r>
                      <a:r>
                        <a:rPr dirty="0"/>
                        <a:t>, 1</a:t>
                      </a:r>
                      <a:r>
                        <a:rPr lang="de-DE" dirty="0"/>
                        <a:t>3</a:t>
                      </a:r>
                      <a:r>
                        <a:rPr dirty="0"/>
                        <a:t>. Mai 202</a:t>
                      </a:r>
                      <a:r>
                        <a:rPr lang="de-DE" dirty="0"/>
                        <a:t>7</a:t>
                      </a:r>
                      <a:endParaRPr dirty="0"/>
                    </a:p>
                  </a:txBody>
                  <a:tcPr marL="45720" marR="45720" anchor="ctr" horzOverflow="overflow">
                    <a:solidFill>
                      <a:srgbClr val="D7E4BD"/>
                    </a:solidFill>
                  </a:tcPr>
                </a:tc>
                <a:tc>
                  <a:txBody>
                    <a:bodyPr/>
                    <a:lstStyle/>
                    <a:p>
                      <a:pPr algn="l">
                        <a:tabLst>
                          <a:tab pos="1244600" algn="l"/>
                        </a:tabLst>
                        <a:defRPr sz="1800"/>
                      </a:pPr>
                      <a:r>
                        <a:rPr lang="de-DE" dirty="0"/>
                        <a:t>Dienstag</a:t>
                      </a:r>
                      <a:r>
                        <a:rPr dirty="0"/>
                        <a:t>, </a:t>
                      </a:r>
                      <a:r>
                        <a:rPr lang="de-DE" dirty="0"/>
                        <a:t>1</a:t>
                      </a:r>
                      <a:r>
                        <a:rPr dirty="0"/>
                        <a:t>. Juni 202</a:t>
                      </a:r>
                      <a:r>
                        <a:rPr lang="de-DE" dirty="0"/>
                        <a:t>7</a:t>
                      </a:r>
                      <a:endParaRPr dirty="0"/>
                    </a:p>
                  </a:txBody>
                  <a:tcPr marL="45720" marR="45720" anchor="ctr" horzOverflow="overflow">
                    <a:solidFill>
                      <a:srgbClr val="D7E4BD"/>
                    </a:solidFill>
                  </a:tcPr>
                </a:tc>
                <a:extLst>
                  <a:ext uri="{0D108BD9-81ED-4DB2-BD59-A6C34878D82A}">
                    <a16:rowId xmlns:a16="http://schemas.microsoft.com/office/drawing/2014/main" val="10002"/>
                  </a:ext>
                </a:extLst>
              </a:tr>
              <a:tr h="479638">
                <a:tc>
                  <a:txBody>
                    <a:bodyPr/>
                    <a:lstStyle/>
                    <a:p>
                      <a:pPr algn="l">
                        <a:defRPr sz="1800"/>
                      </a:pPr>
                      <a:r>
                        <a:t>Mathematik</a:t>
                      </a:r>
                    </a:p>
                  </a:txBody>
                  <a:tcPr marL="45720" marR="45720" anchor="ctr" horzOverflow="overflow">
                    <a:solidFill>
                      <a:srgbClr val="C3D69B"/>
                    </a:solidFill>
                  </a:tcPr>
                </a:tc>
                <a:tc>
                  <a:txBody>
                    <a:bodyPr/>
                    <a:lstStyle/>
                    <a:p>
                      <a:pPr algn="l" defTabSz="252413">
                        <a:tabLst>
                          <a:tab pos="1244600" algn="l"/>
                        </a:tabLst>
                        <a:defRPr sz="1800"/>
                      </a:pPr>
                      <a:r>
                        <a:rPr dirty="0" err="1"/>
                        <a:t>Donnerstag</a:t>
                      </a:r>
                      <a:r>
                        <a:rPr dirty="0"/>
                        <a:t>, 2</a:t>
                      </a:r>
                      <a:r>
                        <a:rPr lang="de-DE" dirty="0"/>
                        <a:t>0</a:t>
                      </a:r>
                      <a:r>
                        <a:rPr dirty="0"/>
                        <a:t>. </a:t>
                      </a:r>
                      <a:r>
                        <a:rPr lang="de-DE" dirty="0"/>
                        <a:t>Mai</a:t>
                      </a:r>
                      <a:r>
                        <a:rPr dirty="0"/>
                        <a:t> 202</a:t>
                      </a:r>
                      <a:r>
                        <a:rPr lang="de-DE" dirty="0"/>
                        <a:t>7</a:t>
                      </a:r>
                      <a:endParaRPr dirty="0"/>
                    </a:p>
                  </a:txBody>
                  <a:tcPr marL="45720" marR="45720" anchor="ctr" horzOverflow="overflow">
                    <a:solidFill>
                      <a:srgbClr val="C3D69B"/>
                    </a:solidFill>
                  </a:tcPr>
                </a:tc>
                <a:tc>
                  <a:txBody>
                    <a:bodyPr/>
                    <a:lstStyle/>
                    <a:p>
                      <a:pPr algn="l" defTabSz="1254125">
                        <a:defRPr sz="1800"/>
                      </a:pPr>
                      <a:r>
                        <a:rPr dirty="0"/>
                        <a:t>D</a:t>
                      </a:r>
                      <a:r>
                        <a:rPr lang="de-DE" dirty="0" err="1"/>
                        <a:t>onnerstag</a:t>
                      </a:r>
                      <a:r>
                        <a:rPr dirty="0"/>
                        <a:t>, </a:t>
                      </a:r>
                      <a:r>
                        <a:rPr lang="de-DE" dirty="0"/>
                        <a:t>03</a:t>
                      </a:r>
                      <a:r>
                        <a:rPr dirty="0"/>
                        <a:t>. Juni 202</a:t>
                      </a:r>
                      <a:r>
                        <a:rPr lang="de-DE" dirty="0"/>
                        <a:t>7</a:t>
                      </a:r>
                      <a:endParaRPr dirty="0"/>
                    </a:p>
                  </a:txBody>
                  <a:tcPr marL="45720" marR="45720" anchor="ctr" horzOverflow="overflow">
                    <a:solidFill>
                      <a:srgbClr val="C3D69B"/>
                    </a:solidFill>
                  </a:tcPr>
                </a:tc>
                <a:extLst>
                  <a:ext uri="{0D108BD9-81ED-4DB2-BD59-A6C34878D82A}">
                    <a16:rowId xmlns:a16="http://schemas.microsoft.com/office/drawing/2014/main" val="10003"/>
                  </a:ext>
                </a:extLst>
              </a:tr>
            </a:tbl>
          </a:graphicData>
        </a:graphic>
      </p:graphicFrame>
      <p:sp>
        <p:nvSpPr>
          <p:cNvPr id="105" name="Rechteck 4"/>
          <p:cNvSpPr txBox="1"/>
          <p:nvPr/>
        </p:nvSpPr>
        <p:spPr>
          <a:xfrm>
            <a:off x="905657" y="4168410"/>
            <a:ext cx="7332686" cy="1200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b="1"/>
            </a:lvl1pPr>
          </a:lstStyle>
          <a:p>
            <a:r>
              <a:rPr dirty="0"/>
              <a:t>Alle </a:t>
            </a:r>
            <a:r>
              <a:rPr dirty="0" err="1"/>
              <a:t>Prüfungen</a:t>
            </a:r>
            <a:r>
              <a:rPr dirty="0"/>
              <a:t> </a:t>
            </a:r>
            <a:r>
              <a:rPr dirty="0" err="1"/>
              <a:t>beginnen</a:t>
            </a:r>
            <a:r>
              <a:rPr dirty="0"/>
              <a:t> </a:t>
            </a:r>
            <a:r>
              <a:rPr lang="de-DE" dirty="0"/>
              <a:t>pünktlich</a:t>
            </a:r>
            <a:r>
              <a:rPr dirty="0"/>
              <a:t> um 9.00 Uhr</a:t>
            </a:r>
            <a:r>
              <a:rPr lang="de-DE" dirty="0"/>
              <a:t>, </a:t>
            </a:r>
          </a:p>
          <a:p>
            <a:r>
              <a:rPr lang="de-DE" dirty="0"/>
              <a:t>ABER die </a:t>
            </a:r>
            <a:r>
              <a:rPr lang="de-DE" dirty="0" err="1"/>
              <a:t>SuS</a:t>
            </a:r>
            <a:r>
              <a:rPr lang="de-DE" dirty="0"/>
              <a:t> müssen sich bereits um 8.40 Uhr im Prüfungsraum einfinden.</a:t>
            </a:r>
          </a:p>
          <a:p>
            <a:endParaRPr lang="de-DE" dirty="0"/>
          </a:p>
          <a:p>
            <a:endParaRPr dirty="0"/>
          </a:p>
        </p:txBody>
      </p:sp>
      <p:sp>
        <p:nvSpPr>
          <p:cNvPr id="106" name="Rechteck 6"/>
          <p:cNvSpPr txBox="1"/>
          <p:nvPr/>
        </p:nvSpPr>
        <p:spPr>
          <a:xfrm>
            <a:off x="905657" y="4953868"/>
            <a:ext cx="7509055" cy="1477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spcBef>
                <a:spcPts val="400"/>
              </a:spcBef>
            </a:pPr>
            <a:r>
              <a:rPr b="1" dirty="0" err="1"/>
              <a:t>Im</a:t>
            </a:r>
            <a:r>
              <a:rPr b="1" dirty="0"/>
              <a:t> Anschluss </a:t>
            </a:r>
            <a:r>
              <a:rPr dirty="0"/>
              <a:t>an die </a:t>
            </a:r>
            <a:r>
              <a:rPr dirty="0" err="1"/>
              <a:t>schriftlichen</a:t>
            </a:r>
            <a:r>
              <a:rPr dirty="0"/>
              <a:t> </a:t>
            </a:r>
            <a:r>
              <a:rPr dirty="0" err="1"/>
              <a:t>Prüfungen</a:t>
            </a:r>
            <a:r>
              <a:rPr dirty="0"/>
              <a:t> </a:t>
            </a:r>
            <a:r>
              <a:rPr dirty="0" err="1"/>
              <a:t>findet</a:t>
            </a:r>
            <a:r>
              <a:rPr dirty="0"/>
              <a:t> </a:t>
            </a:r>
            <a:r>
              <a:rPr b="1" dirty="0" err="1"/>
              <a:t>Unterricht</a:t>
            </a:r>
            <a:r>
              <a:rPr dirty="0"/>
              <a:t> </a:t>
            </a:r>
            <a:r>
              <a:rPr dirty="0" err="1"/>
              <a:t>nach</a:t>
            </a:r>
            <a:r>
              <a:rPr dirty="0"/>
              <a:t> Plan </a:t>
            </a:r>
            <a:r>
              <a:rPr dirty="0" err="1"/>
              <a:t>statt</a:t>
            </a:r>
            <a:r>
              <a:rPr dirty="0"/>
              <a:t>. </a:t>
            </a:r>
          </a:p>
          <a:p>
            <a:pPr>
              <a:defRPr b="1"/>
            </a:pPr>
            <a:endParaRPr dirty="0"/>
          </a:p>
          <a:p>
            <a:pPr>
              <a:defRPr b="1"/>
            </a:pPr>
            <a:r>
              <a:rPr dirty="0"/>
              <a:t>Wenn man am </a:t>
            </a:r>
            <a:r>
              <a:rPr dirty="0" err="1"/>
              <a:t>Prüfungstag</a:t>
            </a:r>
            <a:r>
              <a:rPr dirty="0"/>
              <a:t> </a:t>
            </a:r>
            <a:r>
              <a:rPr dirty="0" err="1"/>
              <a:t>fehlt</a:t>
            </a:r>
            <a:r>
              <a:rPr dirty="0"/>
              <a:t>, </a:t>
            </a:r>
            <a:r>
              <a:rPr dirty="0" err="1"/>
              <a:t>ist</a:t>
            </a:r>
            <a:r>
              <a:rPr dirty="0"/>
              <a:t> </a:t>
            </a:r>
            <a:r>
              <a:rPr dirty="0" err="1"/>
              <a:t>ein</a:t>
            </a:r>
            <a:r>
              <a:rPr dirty="0"/>
              <a:t> Attest </a:t>
            </a:r>
            <a:r>
              <a:rPr dirty="0" err="1"/>
              <a:t>vorzulegen</a:t>
            </a:r>
            <a:r>
              <a:rPr dirty="0"/>
              <a:t>, um </a:t>
            </a:r>
            <a:r>
              <a:rPr dirty="0" err="1"/>
              <a:t>zum</a:t>
            </a:r>
            <a:r>
              <a:rPr dirty="0"/>
              <a:t> </a:t>
            </a:r>
            <a:r>
              <a:rPr dirty="0" err="1"/>
              <a:t>Nachschreibtermin</a:t>
            </a:r>
            <a:r>
              <a:rPr dirty="0"/>
              <a:t> </a:t>
            </a:r>
            <a:r>
              <a:rPr dirty="0" err="1"/>
              <a:t>zugelassen</a:t>
            </a:r>
            <a:r>
              <a:rPr dirty="0"/>
              <a:t> </a:t>
            </a:r>
            <a:r>
              <a:rPr dirty="0" err="1"/>
              <a:t>zu</a:t>
            </a:r>
            <a:r>
              <a:rPr dirty="0"/>
              <a:t> </a:t>
            </a:r>
            <a:r>
              <a:rPr dirty="0" err="1"/>
              <a:t>werden</a:t>
            </a:r>
            <a:r>
              <a:rPr dirty="0"/>
              <a:t>!</a:t>
            </a:r>
            <a:r>
              <a:rPr lang="de-DE" dirty="0"/>
              <a:t> </a:t>
            </a:r>
          </a:p>
          <a:p>
            <a:pPr>
              <a:defRPr b="1"/>
            </a:pPr>
            <a:r>
              <a:rPr lang="de-DE" dirty="0"/>
              <a:t>Bitte, die Kranken am gleichen Tag schriftlich an Gh kommunizieren!</a:t>
            </a:r>
            <a:endParaRPr dirty="0"/>
          </a:p>
        </p:txBody>
      </p:sp>
      <p:sp>
        <p:nvSpPr>
          <p:cNvPr id="107" name="Foliennummernplatzhalter 7"/>
          <p:cNvSpPr txBox="1">
            <a:spLocks noGrp="1"/>
          </p:cNvSpPr>
          <p:nvPr>
            <p:ph type="sldNum" sz="quarter" idx="2"/>
          </p:nvPr>
        </p:nvSpPr>
        <p:spPr>
          <a:xfrm>
            <a:off x="8505418" y="6414760"/>
            <a:ext cx="181382"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09" name="Titel 1"/>
          <p:cNvSpPr txBox="1">
            <a:spLocks noGrp="1"/>
          </p:cNvSpPr>
          <p:nvPr>
            <p:ph type="title"/>
          </p:nvPr>
        </p:nvSpPr>
        <p:spPr>
          <a:xfrm>
            <a:off x="457200" y="274638"/>
            <a:ext cx="8229600" cy="994123"/>
          </a:xfrm>
          <a:prstGeom prst="rect">
            <a:avLst/>
          </a:prstGeom>
          <a:solidFill>
            <a:srgbClr val="FCD5B5"/>
          </a:solidFill>
        </p:spPr>
        <p:txBody>
          <a:bodyPr>
            <a:normAutofit fontScale="90000"/>
          </a:bodyPr>
          <a:lstStyle/>
          <a:p>
            <a:pPr>
              <a:defRPr sz="3600" b="1"/>
            </a:pPr>
            <a:r>
              <a:t>Bearbeitungsdauer GYM</a:t>
            </a:r>
            <a:br/>
            <a:r>
              <a:rPr sz="2500"/>
              <a:t>Gymnasiale Differenzierung</a:t>
            </a:r>
          </a:p>
        </p:txBody>
      </p:sp>
      <p:sp>
        <p:nvSpPr>
          <p:cNvPr id="110" name="Foliennummernplatzhalter 5"/>
          <p:cNvSpPr txBox="1">
            <a:spLocks noGrp="1"/>
          </p:cNvSpPr>
          <p:nvPr>
            <p:ph type="sldNum" sz="quarter" idx="2"/>
          </p:nvPr>
        </p:nvSpPr>
        <p:spPr>
          <a:xfrm>
            <a:off x="8505418" y="6414760"/>
            <a:ext cx="181382"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a:p>
        </p:txBody>
      </p:sp>
      <p:graphicFrame>
        <p:nvGraphicFramePr>
          <p:cNvPr id="111" name="Tabelle 7"/>
          <p:cNvGraphicFramePr/>
          <p:nvPr>
            <p:extLst>
              <p:ext uri="{D42A27DB-BD31-4B8C-83A1-F6EECF244321}">
                <p14:modId xmlns:p14="http://schemas.microsoft.com/office/powerpoint/2010/main" val="3579412280"/>
              </p:ext>
            </p:extLst>
          </p:nvPr>
        </p:nvGraphicFramePr>
        <p:xfrm>
          <a:off x="467543" y="2086862"/>
          <a:ext cx="8208913" cy="1576705"/>
        </p:xfrm>
        <a:graphic>
          <a:graphicData uri="http://schemas.openxmlformats.org/drawingml/2006/table">
            <a:tbl>
              <a:tblPr firstRow="1">
                <a:tableStyleId>{4C3C2611-4C71-4FC5-86AE-919BDF0F9419}</a:tableStyleId>
              </a:tblPr>
              <a:tblGrid>
                <a:gridCol w="2160240">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2088232">
                  <a:extLst>
                    <a:ext uri="{9D8B030D-6E8A-4147-A177-3AD203B41FA5}">
                      <a16:colId xmlns:a16="http://schemas.microsoft.com/office/drawing/2014/main" val="20002"/>
                    </a:ext>
                  </a:extLst>
                </a:gridCol>
                <a:gridCol w="2016225">
                  <a:extLst>
                    <a:ext uri="{9D8B030D-6E8A-4147-A177-3AD203B41FA5}">
                      <a16:colId xmlns:a16="http://schemas.microsoft.com/office/drawing/2014/main" val="20003"/>
                    </a:ext>
                  </a:extLst>
                </a:gridCol>
              </a:tblGrid>
              <a:tr h="370840">
                <a:tc>
                  <a:txBody>
                    <a:bodyPr/>
                    <a:lstStyle/>
                    <a:p>
                      <a:pPr algn="l">
                        <a:defRPr sz="1600" b="0">
                          <a:solidFill>
                            <a:srgbClr val="000000"/>
                          </a:solidFill>
                          <a:latin typeface="Times New Roman"/>
                          <a:ea typeface="Times New Roman"/>
                          <a:cs typeface="Times New Roman"/>
                          <a:sym typeface="Times New Roman"/>
                        </a:defRPr>
                      </a:pPr>
                      <a:endParaRP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ctr">
                        <a:defRPr sz="1600">
                          <a:solidFill>
                            <a:srgbClr val="000000"/>
                          </a:solidFill>
                        </a:defRPr>
                      </a:pPr>
                      <a:r>
                        <a:t>Deutsch</a:t>
                      </a:r>
                      <a:endParaRPr>
                        <a:latin typeface="Times New Roman"/>
                        <a:ea typeface="Times New Roman"/>
                        <a:cs typeface="Times New Roman"/>
                        <a:sym typeface="Times New Roman"/>
                      </a:endParaRP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solidFill>
                      <a:srgbClr val="FAC090"/>
                    </a:solidFill>
                  </a:tcPr>
                </a:tc>
                <a:tc>
                  <a:txBody>
                    <a:bodyPr/>
                    <a:lstStyle/>
                    <a:p>
                      <a:pPr algn="ctr">
                        <a:defRPr sz="1600">
                          <a:solidFill>
                            <a:srgbClr val="000000"/>
                          </a:solidFill>
                        </a:defRPr>
                      </a:pPr>
                      <a:r>
                        <a:t>Englisch</a:t>
                      </a:r>
                      <a:endParaRPr>
                        <a:latin typeface="Times New Roman"/>
                        <a:ea typeface="Times New Roman"/>
                        <a:cs typeface="Times New Roman"/>
                        <a:sym typeface="Times New Roman"/>
                      </a:endParaRP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solidFill>
                      <a:srgbClr val="FCD5B5"/>
                    </a:solidFill>
                  </a:tcPr>
                </a:tc>
                <a:tc>
                  <a:txBody>
                    <a:bodyPr/>
                    <a:lstStyle/>
                    <a:p>
                      <a:pPr algn="ctr">
                        <a:defRPr sz="1600">
                          <a:solidFill>
                            <a:srgbClr val="000000"/>
                          </a:solidFill>
                        </a:defRPr>
                      </a:pPr>
                      <a:r>
                        <a:t>Mathematik</a:t>
                      </a:r>
                      <a:endParaRPr>
                        <a:latin typeface="Times New Roman"/>
                        <a:ea typeface="Times New Roman"/>
                        <a:cs typeface="Times New Roman"/>
                        <a:sym typeface="Times New Roman"/>
                      </a:endParaRP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solidFill>
                      <a:srgbClr val="FDEADA"/>
                    </a:solidFill>
                  </a:tcPr>
                </a:tc>
                <a:extLst>
                  <a:ext uri="{0D108BD9-81ED-4DB2-BD59-A6C34878D82A}">
                    <a16:rowId xmlns:a16="http://schemas.microsoft.com/office/drawing/2014/main" val="10000"/>
                  </a:ext>
                </a:extLst>
              </a:tr>
              <a:tr h="464185">
                <a:tc>
                  <a:txBody>
                    <a:bodyPr/>
                    <a:lstStyle/>
                    <a:p>
                      <a:pPr algn="l">
                        <a:defRPr sz="1800"/>
                      </a:pPr>
                      <a:r>
                        <a:rPr sz="1600" b="1"/>
                        <a:t>Erster Prüfungsteil</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ctr">
                        <a:defRPr sz="1800"/>
                      </a:pPr>
                      <a:r>
                        <a:rPr sz="1600" i="1"/>
                        <a:t>30 Minuten</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AC090"/>
                    </a:solidFill>
                  </a:tcPr>
                </a:tc>
                <a:tc>
                  <a:txBody>
                    <a:bodyPr/>
                    <a:lstStyle/>
                    <a:p>
                      <a:pPr algn="ctr">
                        <a:defRPr sz="1800"/>
                      </a:pPr>
                      <a:r>
                        <a:rPr sz="1600" i="1"/>
                        <a:t>ca. 20 Minuten</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CD5B5"/>
                    </a:solidFill>
                  </a:tcPr>
                </a:tc>
                <a:tc>
                  <a:txBody>
                    <a:bodyPr/>
                    <a:lstStyle/>
                    <a:p>
                      <a:pPr algn="ctr">
                        <a:defRPr sz="1800"/>
                      </a:pPr>
                      <a:r>
                        <a:rPr sz="1600" i="1"/>
                        <a:t>30 Minuten</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DEADA"/>
                    </a:solidFill>
                  </a:tcPr>
                </a:tc>
                <a:extLst>
                  <a:ext uri="{0D108BD9-81ED-4DB2-BD59-A6C34878D82A}">
                    <a16:rowId xmlns:a16="http://schemas.microsoft.com/office/drawing/2014/main" val="10001"/>
                  </a:ext>
                </a:extLst>
              </a:tr>
              <a:tr h="370840">
                <a:tc>
                  <a:txBody>
                    <a:bodyPr/>
                    <a:lstStyle/>
                    <a:p>
                      <a:pPr algn="l">
                        <a:defRPr sz="1800"/>
                      </a:pPr>
                      <a:r>
                        <a:rPr sz="1600" b="1"/>
                        <a:t>Zweiter Prüfungsteil</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ctr">
                        <a:defRPr sz="1800"/>
                      </a:pPr>
                      <a:r>
                        <a:rPr sz="1600" i="1"/>
                        <a:t>120 Minuten</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AC090"/>
                    </a:solidFill>
                  </a:tcPr>
                </a:tc>
                <a:tc>
                  <a:txBody>
                    <a:bodyPr/>
                    <a:lstStyle/>
                    <a:p>
                      <a:pPr algn="l">
                        <a:defRPr sz="1800"/>
                      </a:pPr>
                      <a:r>
                        <a:rPr lang="de-DE" sz="1600" i="1"/>
                        <a:t>           </a:t>
                      </a:r>
                      <a:r>
                        <a:rPr sz="1600" i="1"/>
                        <a:t>100 </a:t>
                      </a:r>
                      <a:r>
                        <a:rPr sz="1600" i="1" dirty="0" err="1"/>
                        <a:t>Minuten</a:t>
                      </a:r>
                      <a:endParaRPr sz="1600" i="1" dirty="0"/>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CD5B5"/>
                    </a:solidFill>
                  </a:tcPr>
                </a:tc>
                <a:tc>
                  <a:txBody>
                    <a:bodyPr/>
                    <a:lstStyle/>
                    <a:p>
                      <a:pPr algn="ctr">
                        <a:defRPr sz="1800"/>
                      </a:pPr>
                      <a:r>
                        <a:rPr sz="1600" i="1"/>
                        <a:t>90 Minuten</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DEADA"/>
                    </a:solidFill>
                  </a:tcPr>
                </a:tc>
                <a:extLst>
                  <a:ext uri="{0D108BD9-81ED-4DB2-BD59-A6C34878D82A}">
                    <a16:rowId xmlns:a16="http://schemas.microsoft.com/office/drawing/2014/main" val="10002"/>
                  </a:ext>
                </a:extLst>
              </a:tr>
              <a:tr h="370840">
                <a:tc>
                  <a:txBody>
                    <a:bodyPr/>
                    <a:lstStyle/>
                    <a:p>
                      <a:pPr algn="l">
                        <a:defRPr sz="1800"/>
                      </a:pPr>
                      <a:r>
                        <a:rPr sz="1600" b="1">
                          <a:latin typeface="Times New Roman"/>
                          <a:ea typeface="Times New Roman"/>
                          <a:cs typeface="Times New Roman"/>
                          <a:sym typeface="Times New Roman"/>
                        </a:rPr>
                        <a:t>Bearbeitungsdauer</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ctr">
                        <a:defRPr sz="1800"/>
                      </a:pPr>
                      <a:r>
                        <a:rPr sz="1600" i="1"/>
                        <a:t>150 Minuten</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AC090"/>
                    </a:solidFill>
                  </a:tcPr>
                </a:tc>
                <a:tc>
                  <a:txBody>
                    <a:bodyPr/>
                    <a:lstStyle/>
                    <a:p>
                      <a:pPr algn="ctr">
                        <a:defRPr sz="1800"/>
                      </a:pPr>
                      <a:r>
                        <a:rPr sz="1600" i="1"/>
                        <a:t>ca. 120 Minuten</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CD5B5"/>
                    </a:solidFill>
                  </a:tcPr>
                </a:tc>
                <a:tc>
                  <a:txBody>
                    <a:bodyPr/>
                    <a:lstStyle/>
                    <a:p>
                      <a:pPr algn="ctr">
                        <a:defRPr sz="1800"/>
                      </a:pPr>
                      <a:r>
                        <a:rPr sz="1600" i="1" dirty="0"/>
                        <a:t>120 </a:t>
                      </a:r>
                      <a:r>
                        <a:rPr sz="1600" i="1" dirty="0" err="1"/>
                        <a:t>Minuten</a:t>
                      </a:r>
                      <a:endParaRPr sz="1600" i="1" dirty="0"/>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DEADA"/>
                    </a:solidFill>
                  </a:tcPr>
                </a:tc>
                <a:extLst>
                  <a:ext uri="{0D108BD9-81ED-4DB2-BD59-A6C34878D82A}">
                    <a16:rowId xmlns:a16="http://schemas.microsoft.com/office/drawing/2014/main" val="10003"/>
                  </a:ext>
                </a:extLst>
              </a:tr>
            </a:tbl>
          </a:graphicData>
        </a:graphic>
      </p:graphicFrame>
      <p:graphicFrame>
        <p:nvGraphicFramePr>
          <p:cNvPr id="112" name="Tabelle 8"/>
          <p:cNvGraphicFramePr/>
          <p:nvPr/>
        </p:nvGraphicFramePr>
        <p:xfrm>
          <a:off x="467543" y="4156680"/>
          <a:ext cx="8208912" cy="1432560"/>
        </p:xfrm>
        <a:graphic>
          <a:graphicData uri="http://schemas.openxmlformats.org/drawingml/2006/table">
            <a:tbl>
              <a:tblPr firstRow="1">
                <a:tableStyleId>{4C3C2611-4C71-4FC5-86AE-919BDF0F9419}</a:tableStyleId>
              </a:tblPr>
              <a:tblGrid>
                <a:gridCol w="2160240">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2088232">
                  <a:extLst>
                    <a:ext uri="{9D8B030D-6E8A-4147-A177-3AD203B41FA5}">
                      <a16:colId xmlns:a16="http://schemas.microsoft.com/office/drawing/2014/main" val="20002"/>
                    </a:ext>
                  </a:extLst>
                </a:gridCol>
                <a:gridCol w="2016224">
                  <a:extLst>
                    <a:ext uri="{9D8B030D-6E8A-4147-A177-3AD203B41FA5}">
                      <a16:colId xmlns:a16="http://schemas.microsoft.com/office/drawing/2014/main" val="20003"/>
                    </a:ext>
                  </a:extLst>
                </a:gridCol>
              </a:tblGrid>
              <a:tr h="464185">
                <a:tc>
                  <a:txBody>
                    <a:bodyPr/>
                    <a:lstStyle/>
                    <a:p>
                      <a:pPr algn="l">
                        <a:defRPr sz="1600" b="0">
                          <a:solidFill>
                            <a:srgbClr val="000000"/>
                          </a:solidFill>
                        </a:defRPr>
                      </a:pPr>
                      <a:r>
                        <a:t>zzgl. </a:t>
                      </a:r>
                      <a:r>
                        <a:rPr b="1"/>
                        <a:t>Bonuszeit</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ctr">
                        <a:defRPr sz="1600" b="0" i="1">
                          <a:solidFill>
                            <a:srgbClr val="000000"/>
                          </a:solidFill>
                        </a:defRPr>
                      </a:pPr>
                      <a:r>
                        <a:t>10 Minuten</a:t>
                      </a:r>
                      <a:endParaRPr>
                        <a:latin typeface="Times New Roman"/>
                        <a:ea typeface="Times New Roman"/>
                        <a:cs typeface="Times New Roman"/>
                        <a:sym typeface="Times New Roman"/>
                      </a:endParaRPr>
                    </a:p>
                    <a:p>
                      <a:pPr algn="ctr">
                        <a:defRPr sz="1400" b="0">
                          <a:solidFill>
                            <a:srgbClr val="000000"/>
                          </a:solidFill>
                        </a:defRPr>
                      </a:pPr>
                      <a:r>
                        <a:t>(auf PT 1 </a:t>
                      </a:r>
                      <a:r>
                        <a:rPr u="sng"/>
                        <a:t>oder</a:t>
                      </a:r>
                      <a:r>
                        <a:t> PT 2)</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AC090"/>
                    </a:solidFill>
                  </a:tcPr>
                </a:tc>
                <a:tc>
                  <a:txBody>
                    <a:bodyPr/>
                    <a:lstStyle/>
                    <a:p>
                      <a:pPr algn="ctr">
                        <a:defRPr sz="1600" b="0" i="1">
                          <a:solidFill>
                            <a:srgbClr val="000000"/>
                          </a:solidFill>
                        </a:defRPr>
                      </a:pPr>
                      <a:r>
                        <a:t>10 Minuten</a:t>
                      </a:r>
                      <a:endParaRPr>
                        <a:latin typeface="Times New Roman"/>
                        <a:ea typeface="Times New Roman"/>
                        <a:cs typeface="Times New Roman"/>
                        <a:sym typeface="Times New Roman"/>
                      </a:endParaRPr>
                    </a:p>
                    <a:p>
                      <a:pPr algn="ctr">
                        <a:defRPr sz="1400" b="0">
                          <a:solidFill>
                            <a:srgbClr val="000000"/>
                          </a:solidFill>
                        </a:defRPr>
                      </a:pPr>
                      <a:r>
                        <a:t>(auf PT 2)</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CD5B5"/>
                    </a:solidFill>
                  </a:tcPr>
                </a:tc>
                <a:tc>
                  <a:txBody>
                    <a:bodyPr/>
                    <a:lstStyle/>
                    <a:p>
                      <a:pPr algn="ctr">
                        <a:defRPr sz="1600" b="0" i="1">
                          <a:solidFill>
                            <a:srgbClr val="000000"/>
                          </a:solidFill>
                        </a:defRPr>
                      </a:pPr>
                      <a:r>
                        <a:t>10 Minuten</a:t>
                      </a:r>
                      <a:endParaRPr>
                        <a:latin typeface="Times New Roman"/>
                        <a:ea typeface="Times New Roman"/>
                        <a:cs typeface="Times New Roman"/>
                        <a:sym typeface="Times New Roman"/>
                      </a:endParaRPr>
                    </a:p>
                    <a:p>
                      <a:pPr algn="ctr">
                        <a:defRPr sz="1400" b="0">
                          <a:solidFill>
                            <a:srgbClr val="000000"/>
                          </a:solidFill>
                        </a:defRPr>
                      </a:pPr>
                      <a:r>
                        <a:t>(auf PT 1 </a:t>
                      </a:r>
                      <a:r>
                        <a:rPr u="sng"/>
                        <a:t>oder</a:t>
                      </a:r>
                      <a:r>
                        <a:t> PT 2)</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DEADA"/>
                    </a:solidFill>
                  </a:tcPr>
                </a:tc>
                <a:extLst>
                  <a:ext uri="{0D108BD9-81ED-4DB2-BD59-A6C34878D82A}">
                    <a16:rowId xmlns:a16="http://schemas.microsoft.com/office/drawing/2014/main" val="10000"/>
                  </a:ext>
                </a:extLst>
              </a:tr>
              <a:tr h="464185">
                <a:tc>
                  <a:txBody>
                    <a:bodyPr/>
                    <a:lstStyle/>
                    <a:p>
                      <a:pPr algn="l">
                        <a:defRPr sz="1600"/>
                      </a:pPr>
                      <a:r>
                        <a:t>zzgl.</a:t>
                      </a:r>
                      <a:r>
                        <a:rPr b="1"/>
                        <a:t> Auswahlzeit</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ctr">
                        <a:defRPr sz="1600" i="1"/>
                      </a:pPr>
                      <a:r>
                        <a:t>10 Minuten</a:t>
                      </a:r>
                      <a:endParaRPr>
                        <a:latin typeface="Times New Roman"/>
                        <a:ea typeface="Times New Roman"/>
                        <a:cs typeface="Times New Roman"/>
                        <a:sym typeface="Times New Roman"/>
                      </a:endParaRPr>
                    </a:p>
                    <a:p>
                      <a:pPr algn="ctr">
                        <a:defRPr sz="1400"/>
                      </a:pPr>
                      <a:r>
                        <a:t>(für PT 2)</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AC090"/>
                    </a:solidFill>
                  </a:tcPr>
                </a:tc>
                <a:tc>
                  <a:txBody>
                    <a:bodyPr/>
                    <a:lstStyle/>
                    <a:p>
                      <a:pPr algn="ctr">
                        <a:defRPr sz="1600" i="1"/>
                      </a:pPr>
                      <a:r>
                        <a:t>10 Minuten</a:t>
                      </a:r>
                    </a:p>
                    <a:p>
                      <a:pPr algn="ctr">
                        <a:defRPr sz="1400"/>
                      </a:pPr>
                      <a:r>
                        <a:t>(für PT 2)</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CD5B5"/>
                    </a:solidFill>
                  </a:tcPr>
                </a:tc>
                <a:tc>
                  <a:txBody>
                    <a:bodyPr/>
                    <a:lstStyle/>
                    <a:p>
                      <a:pPr algn="ctr">
                        <a:defRPr sz="1800"/>
                      </a:pPr>
                      <a:r>
                        <a:rPr sz="1600" i="1"/>
                        <a:t>keine</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DEADA"/>
                    </a:solidFill>
                  </a:tcPr>
                </a:tc>
                <a:extLst>
                  <a:ext uri="{0D108BD9-81ED-4DB2-BD59-A6C34878D82A}">
                    <a16:rowId xmlns:a16="http://schemas.microsoft.com/office/drawing/2014/main" val="10001"/>
                  </a:ext>
                </a:extLst>
              </a:tr>
              <a:tr h="197485">
                <a:tc>
                  <a:txBody>
                    <a:bodyPr/>
                    <a:lstStyle/>
                    <a:p>
                      <a:pPr algn="l">
                        <a:defRPr sz="1800"/>
                      </a:pPr>
                      <a:r>
                        <a:rPr sz="1600" i="1"/>
                        <a:t>max. Prüfungsdauer</a:t>
                      </a:r>
                    </a:p>
                  </a:txBody>
                  <a:tcPr marL="45720" marR="45720" horzOverflow="overflow">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lgn="ctr">
                        <a:defRPr sz="1800"/>
                      </a:pPr>
                      <a:r>
                        <a:rPr sz="1600" i="1"/>
                        <a:t>170 Minuten</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AC090"/>
                    </a:solidFill>
                  </a:tcPr>
                </a:tc>
                <a:tc>
                  <a:txBody>
                    <a:bodyPr/>
                    <a:lstStyle/>
                    <a:p>
                      <a:pPr algn="ctr">
                        <a:defRPr sz="1800"/>
                      </a:pPr>
                      <a:r>
                        <a:rPr sz="1600" i="1"/>
                        <a:t>ca. 140 Minuten</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CD5B5"/>
                    </a:solidFill>
                  </a:tcPr>
                </a:tc>
                <a:tc>
                  <a:txBody>
                    <a:bodyPr/>
                    <a:lstStyle/>
                    <a:p>
                      <a:pPr algn="ctr">
                        <a:defRPr sz="1800"/>
                      </a:pPr>
                      <a:r>
                        <a:rPr sz="1600" i="1"/>
                        <a:t>130 Minuten</a:t>
                      </a:r>
                    </a:p>
                  </a:txBody>
                  <a:tcPr marL="45720" marR="4572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DEADA"/>
                    </a:solidFill>
                  </a:tcPr>
                </a:tc>
                <a:extLst>
                  <a:ext uri="{0D108BD9-81ED-4DB2-BD59-A6C34878D82A}">
                    <a16:rowId xmlns:a16="http://schemas.microsoft.com/office/drawing/2014/main" val="10002"/>
                  </a:ext>
                </a:extLst>
              </a:tr>
            </a:tbl>
          </a:graphicData>
        </a:graphic>
      </p:graphicFrame>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4" name="Titel 1"/>
          <p:cNvSpPr txBox="1">
            <a:spLocks noGrp="1"/>
          </p:cNvSpPr>
          <p:nvPr>
            <p:ph type="title"/>
          </p:nvPr>
        </p:nvSpPr>
        <p:spPr>
          <a:xfrm>
            <a:off x="457200" y="274638"/>
            <a:ext cx="8229600" cy="994123"/>
          </a:xfrm>
          <a:prstGeom prst="rect">
            <a:avLst/>
          </a:prstGeom>
        </p:spPr>
        <p:txBody>
          <a:bodyPr/>
          <a:lstStyle>
            <a:lvl1pPr>
              <a:defRPr b="1"/>
            </a:lvl1pPr>
          </a:lstStyle>
          <a:p>
            <a:r>
              <a:t>Bearbeitungsdauer</a:t>
            </a:r>
          </a:p>
        </p:txBody>
      </p:sp>
      <p:sp>
        <p:nvSpPr>
          <p:cNvPr id="115" name="Inhaltsplatzhalter 2"/>
          <p:cNvSpPr txBox="1">
            <a:spLocks noGrp="1"/>
          </p:cNvSpPr>
          <p:nvPr>
            <p:ph type="body" idx="1"/>
          </p:nvPr>
        </p:nvSpPr>
        <p:spPr>
          <a:xfrm>
            <a:off x="377223" y="1235050"/>
            <a:ext cx="8229601" cy="4713388"/>
          </a:xfrm>
          <a:prstGeom prst="rect">
            <a:avLst/>
          </a:prstGeom>
        </p:spPr>
        <p:txBody>
          <a:bodyPr/>
          <a:lstStyle/>
          <a:p>
            <a:pPr>
              <a:spcBef>
                <a:spcPts val="400"/>
              </a:spcBef>
              <a:defRPr sz="1800"/>
            </a:pPr>
            <a:endParaRPr/>
          </a:p>
          <a:p>
            <a:pPr>
              <a:spcBef>
                <a:spcPts val="400"/>
              </a:spcBef>
              <a:defRPr sz="1800"/>
            </a:pPr>
            <a:r>
              <a:t>Der 1. Aufgabenteil ist spätestens nach der dafür festgelegten Dauer (in Deutsch und Mathematik ggf. zuzüglich der Bonuszeit von 10 Minuten) abzugeben. </a:t>
            </a:r>
          </a:p>
          <a:p>
            <a:pPr>
              <a:spcBef>
                <a:spcPts val="400"/>
              </a:spcBef>
              <a:defRPr sz="1800"/>
            </a:pPr>
            <a:endParaRPr/>
          </a:p>
          <a:p>
            <a:pPr>
              <a:spcBef>
                <a:spcPts val="400"/>
              </a:spcBef>
              <a:defRPr sz="1800"/>
            </a:pPr>
            <a:r>
              <a:t>Nach der Abgabe des ersten Teils kann sofort mit dem zweiten Aufgabenteil begonnen werden. </a:t>
            </a:r>
          </a:p>
          <a:p>
            <a:pPr>
              <a:spcBef>
                <a:spcPts val="400"/>
              </a:spcBef>
              <a:defRPr sz="1800"/>
            </a:pPr>
            <a:endParaRPr/>
          </a:p>
          <a:p>
            <a:pPr>
              <a:spcBef>
                <a:spcPts val="400"/>
              </a:spcBef>
              <a:defRPr sz="1800"/>
            </a:pPr>
            <a:r>
              <a:t>Wird in den Fächern Deutsch und Mathematik der erste Aufgabenteil früher als in der oben vorgesehenen Zeit abgegeben, steht entsprechend mehr Zeit für die Bearbeitung des zweiten Teils zur Verfügung. </a:t>
            </a:r>
            <a:endParaRPr sz="2000"/>
          </a:p>
          <a:p>
            <a:pPr marL="0" lvl="2" indent="914400">
              <a:spcBef>
                <a:spcPts val="300"/>
              </a:spcBef>
              <a:buSzTx/>
              <a:buNone/>
              <a:tabLst>
                <a:tab pos="1079500" algn="l"/>
                <a:tab pos="1879600" algn="l"/>
                <a:tab pos="2324100" algn="l"/>
              </a:tabLst>
              <a:defRPr sz="1600">
                <a:latin typeface="Lucida Handwriting"/>
                <a:ea typeface="Lucida Handwriting"/>
                <a:cs typeface="Lucida Handwriting"/>
                <a:sym typeface="Lucida Handwriting"/>
              </a:defRPr>
            </a:pPr>
            <a:r>
              <a:t> </a:t>
            </a:r>
          </a:p>
        </p:txBody>
      </p:sp>
      <p:sp>
        <p:nvSpPr>
          <p:cNvPr id="116" name="Foliennummernplatzhalter 4"/>
          <p:cNvSpPr txBox="1">
            <a:spLocks noGrp="1"/>
          </p:cNvSpPr>
          <p:nvPr>
            <p:ph type="sldNum" sz="quarter" idx="2"/>
          </p:nvPr>
        </p:nvSpPr>
        <p:spPr>
          <a:xfrm>
            <a:off x="8505418" y="6414760"/>
            <a:ext cx="181382"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a:t>
            </a:fld>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8" name="Titel 1"/>
          <p:cNvSpPr txBox="1">
            <a:spLocks noGrp="1"/>
          </p:cNvSpPr>
          <p:nvPr>
            <p:ph type="title"/>
          </p:nvPr>
        </p:nvSpPr>
        <p:spPr>
          <a:xfrm>
            <a:off x="457200" y="274638"/>
            <a:ext cx="8229600" cy="994123"/>
          </a:xfrm>
          <a:prstGeom prst="rect">
            <a:avLst/>
          </a:prstGeom>
        </p:spPr>
        <p:txBody>
          <a:bodyPr/>
          <a:lstStyle>
            <a:lvl1pPr>
              <a:defRPr b="1"/>
            </a:lvl1pPr>
          </a:lstStyle>
          <a:p>
            <a:r>
              <a:t>Hilfsmittel</a:t>
            </a:r>
          </a:p>
        </p:txBody>
      </p:sp>
      <p:sp>
        <p:nvSpPr>
          <p:cNvPr id="119" name="Inhaltsplatzhalter 2"/>
          <p:cNvSpPr txBox="1">
            <a:spLocks noGrp="1"/>
          </p:cNvSpPr>
          <p:nvPr>
            <p:ph type="body" idx="1"/>
          </p:nvPr>
        </p:nvSpPr>
        <p:spPr>
          <a:xfrm>
            <a:off x="457200" y="1412775"/>
            <a:ext cx="8229600" cy="4713388"/>
          </a:xfrm>
          <a:prstGeom prst="rect">
            <a:avLst/>
          </a:prstGeom>
        </p:spPr>
        <p:txBody>
          <a:bodyPr>
            <a:normAutofit lnSpcReduction="10000"/>
          </a:bodyPr>
          <a:lstStyle/>
          <a:p>
            <a:pPr>
              <a:spcBef>
                <a:spcPts val="400"/>
              </a:spcBef>
              <a:defRPr sz="1800"/>
            </a:pPr>
            <a:r>
              <a:rPr dirty="0" err="1"/>
              <a:t>Im</a:t>
            </a:r>
            <a:r>
              <a:rPr dirty="0"/>
              <a:t> </a:t>
            </a:r>
            <a:r>
              <a:rPr dirty="0" err="1"/>
              <a:t>Fach</a:t>
            </a:r>
            <a:r>
              <a:rPr dirty="0"/>
              <a:t> Deutsch </a:t>
            </a:r>
            <a:r>
              <a:rPr dirty="0" err="1"/>
              <a:t>werden</a:t>
            </a:r>
            <a:r>
              <a:rPr dirty="0"/>
              <a:t> </a:t>
            </a:r>
            <a:r>
              <a:rPr dirty="0" err="1"/>
              <a:t>mehrere</a:t>
            </a:r>
            <a:r>
              <a:rPr dirty="0"/>
              <a:t> </a:t>
            </a:r>
            <a:r>
              <a:rPr dirty="0" err="1"/>
              <a:t>Exemplare</a:t>
            </a:r>
            <a:r>
              <a:rPr dirty="0"/>
              <a:t> </a:t>
            </a:r>
            <a:r>
              <a:rPr dirty="0" err="1"/>
              <a:t>eines</a:t>
            </a:r>
            <a:r>
              <a:rPr dirty="0"/>
              <a:t> </a:t>
            </a:r>
            <a:r>
              <a:rPr dirty="0" err="1"/>
              <a:t>Wörterbuchs</a:t>
            </a:r>
            <a:r>
              <a:rPr dirty="0"/>
              <a:t> </a:t>
            </a:r>
            <a:r>
              <a:rPr dirty="0" err="1"/>
              <a:t>zur</a:t>
            </a:r>
            <a:r>
              <a:rPr dirty="0"/>
              <a:t> </a:t>
            </a:r>
            <a:r>
              <a:rPr dirty="0" err="1"/>
              <a:t>deutschen</a:t>
            </a:r>
            <a:r>
              <a:rPr dirty="0"/>
              <a:t> </a:t>
            </a:r>
            <a:r>
              <a:rPr dirty="0" err="1"/>
              <a:t>Rechtschreibung</a:t>
            </a:r>
            <a:r>
              <a:rPr dirty="0"/>
              <a:t> </a:t>
            </a:r>
            <a:r>
              <a:rPr dirty="0" err="1"/>
              <a:t>zur</a:t>
            </a:r>
            <a:r>
              <a:rPr dirty="0"/>
              <a:t> </a:t>
            </a:r>
            <a:r>
              <a:rPr dirty="0" err="1"/>
              <a:t>Verfügung</a:t>
            </a:r>
            <a:r>
              <a:rPr dirty="0"/>
              <a:t> </a:t>
            </a:r>
            <a:r>
              <a:rPr dirty="0" err="1"/>
              <a:t>gestellt</a:t>
            </a:r>
            <a:r>
              <a:rPr dirty="0"/>
              <a:t>.</a:t>
            </a:r>
          </a:p>
          <a:p>
            <a:pPr>
              <a:spcBef>
                <a:spcPts val="400"/>
              </a:spcBef>
              <a:defRPr sz="1800"/>
            </a:pPr>
            <a:r>
              <a:rPr dirty="0" err="1"/>
              <a:t>Im</a:t>
            </a:r>
            <a:r>
              <a:rPr dirty="0"/>
              <a:t> </a:t>
            </a:r>
            <a:r>
              <a:rPr dirty="0" err="1"/>
              <a:t>Fach</a:t>
            </a:r>
            <a:r>
              <a:rPr dirty="0"/>
              <a:t> </a:t>
            </a:r>
            <a:r>
              <a:rPr dirty="0" err="1"/>
              <a:t>Englisch</a:t>
            </a:r>
            <a:r>
              <a:rPr dirty="0"/>
              <a:t> </a:t>
            </a:r>
            <a:r>
              <a:rPr dirty="0" err="1"/>
              <a:t>sind</a:t>
            </a:r>
            <a:r>
              <a:rPr dirty="0"/>
              <a:t> </a:t>
            </a:r>
            <a:r>
              <a:rPr b="1" i="1" dirty="0" err="1"/>
              <a:t>keine</a:t>
            </a:r>
            <a:r>
              <a:rPr b="1" dirty="0"/>
              <a:t> </a:t>
            </a:r>
            <a:r>
              <a:rPr b="1" dirty="0" err="1"/>
              <a:t>Wörterbücher</a:t>
            </a:r>
            <a:r>
              <a:rPr b="1" dirty="0"/>
              <a:t> </a:t>
            </a:r>
            <a:r>
              <a:rPr dirty="0" err="1"/>
              <a:t>zugelassen</a:t>
            </a:r>
            <a:endParaRPr dirty="0"/>
          </a:p>
          <a:p>
            <a:pPr>
              <a:lnSpc>
                <a:spcPct val="120000"/>
              </a:lnSpc>
              <a:spcBef>
                <a:spcPts val="400"/>
              </a:spcBef>
              <a:defRPr sz="1700"/>
            </a:pPr>
            <a:r>
              <a:rPr dirty="0" err="1"/>
              <a:t>Im</a:t>
            </a:r>
            <a:r>
              <a:rPr dirty="0"/>
              <a:t> </a:t>
            </a:r>
            <a:r>
              <a:rPr dirty="0" err="1"/>
              <a:t>Fach</a:t>
            </a:r>
            <a:r>
              <a:rPr dirty="0"/>
              <a:t> </a:t>
            </a:r>
            <a:r>
              <a:rPr dirty="0" err="1"/>
              <a:t>Mathematik</a:t>
            </a:r>
            <a:r>
              <a:rPr dirty="0"/>
              <a:t> </a:t>
            </a:r>
            <a:r>
              <a:rPr dirty="0" err="1"/>
              <a:t>sind</a:t>
            </a:r>
            <a:r>
              <a:rPr dirty="0"/>
              <a:t> </a:t>
            </a:r>
            <a:r>
              <a:rPr dirty="0" err="1"/>
              <a:t>im</a:t>
            </a:r>
            <a:r>
              <a:rPr dirty="0"/>
              <a:t> </a:t>
            </a:r>
            <a:r>
              <a:rPr dirty="0" err="1"/>
              <a:t>ersten</a:t>
            </a:r>
            <a:r>
              <a:rPr dirty="0"/>
              <a:t> </a:t>
            </a:r>
            <a:r>
              <a:rPr dirty="0" err="1"/>
              <a:t>Prüfungsteil</a:t>
            </a:r>
            <a:r>
              <a:rPr dirty="0"/>
              <a:t> </a:t>
            </a:r>
            <a:r>
              <a:rPr dirty="0" err="1"/>
              <a:t>lediglich</a:t>
            </a:r>
            <a:r>
              <a:rPr dirty="0"/>
              <a:t> die </a:t>
            </a:r>
            <a:r>
              <a:rPr dirty="0" err="1"/>
              <a:t>Hilfsmittel</a:t>
            </a:r>
            <a:r>
              <a:rPr dirty="0"/>
              <a:t> Zirkel und </a:t>
            </a:r>
            <a:r>
              <a:rPr dirty="0" err="1"/>
              <a:t>Geodreieck</a:t>
            </a:r>
            <a:r>
              <a:rPr dirty="0"/>
              <a:t> </a:t>
            </a:r>
            <a:r>
              <a:rPr dirty="0" err="1"/>
              <a:t>zugelassen</a:t>
            </a:r>
            <a:r>
              <a:rPr dirty="0"/>
              <a:t>. </a:t>
            </a:r>
            <a:r>
              <a:rPr dirty="0" err="1"/>
              <a:t>Im</a:t>
            </a:r>
            <a:r>
              <a:rPr dirty="0"/>
              <a:t> </a:t>
            </a:r>
            <a:r>
              <a:rPr dirty="0" err="1"/>
              <a:t>zweiten</a:t>
            </a:r>
            <a:r>
              <a:rPr dirty="0"/>
              <a:t> </a:t>
            </a:r>
            <a:r>
              <a:rPr dirty="0" err="1"/>
              <a:t>Prüfungsteil</a:t>
            </a:r>
            <a:r>
              <a:rPr dirty="0"/>
              <a:t> </a:t>
            </a:r>
            <a:r>
              <a:rPr dirty="0" err="1"/>
              <a:t>sind</a:t>
            </a:r>
            <a:r>
              <a:rPr dirty="0"/>
              <a:t> die </a:t>
            </a:r>
            <a:r>
              <a:rPr dirty="0" err="1"/>
              <a:t>Hilfsmittel</a:t>
            </a:r>
            <a:r>
              <a:rPr dirty="0"/>
              <a:t> Zirkel und </a:t>
            </a:r>
            <a:r>
              <a:rPr dirty="0" err="1"/>
              <a:t>Geodreieck</a:t>
            </a:r>
            <a:r>
              <a:rPr dirty="0"/>
              <a:t>, </a:t>
            </a:r>
            <a:r>
              <a:rPr dirty="0" err="1"/>
              <a:t>eine</a:t>
            </a:r>
            <a:r>
              <a:rPr dirty="0"/>
              <a:t> </a:t>
            </a:r>
            <a:r>
              <a:rPr dirty="0" err="1"/>
              <a:t>handelsübliche</a:t>
            </a:r>
            <a:r>
              <a:rPr dirty="0"/>
              <a:t> </a:t>
            </a:r>
            <a:r>
              <a:rPr dirty="0" err="1"/>
              <a:t>oder</a:t>
            </a:r>
            <a:r>
              <a:rPr dirty="0"/>
              <a:t> die </a:t>
            </a:r>
            <a:r>
              <a:rPr dirty="0" err="1"/>
              <a:t>vom</a:t>
            </a:r>
            <a:r>
              <a:rPr dirty="0"/>
              <a:t> Ministerium </a:t>
            </a:r>
            <a:r>
              <a:rPr dirty="0" err="1"/>
              <a:t>im</a:t>
            </a:r>
            <a:r>
              <a:rPr dirty="0"/>
              <a:t> Internet </a:t>
            </a:r>
            <a:r>
              <a:rPr dirty="0" err="1"/>
              <a:t>bereitgestellte</a:t>
            </a:r>
            <a:r>
              <a:rPr dirty="0"/>
              <a:t> </a:t>
            </a:r>
            <a:r>
              <a:rPr dirty="0" err="1"/>
              <a:t>Formelsammlung</a:t>
            </a:r>
            <a:r>
              <a:rPr dirty="0"/>
              <a:t> </a:t>
            </a:r>
            <a:r>
              <a:rPr dirty="0" err="1"/>
              <a:t>sowie</a:t>
            </a:r>
            <a:r>
              <a:rPr dirty="0"/>
              <a:t> </a:t>
            </a:r>
            <a:r>
              <a:rPr dirty="0" err="1"/>
              <a:t>Taschenrechner</a:t>
            </a:r>
            <a:r>
              <a:rPr dirty="0"/>
              <a:t> </a:t>
            </a:r>
            <a:r>
              <a:rPr dirty="0" err="1"/>
              <a:t>zugelassen</a:t>
            </a:r>
            <a:r>
              <a:rPr dirty="0"/>
              <a:t>. Alle </a:t>
            </a:r>
            <a:r>
              <a:rPr dirty="0" err="1"/>
              <a:t>Hilfsmittel</a:t>
            </a:r>
            <a:r>
              <a:rPr dirty="0"/>
              <a:t> </a:t>
            </a:r>
            <a:r>
              <a:rPr dirty="0" err="1"/>
              <a:t>müssen</a:t>
            </a:r>
            <a:r>
              <a:rPr dirty="0"/>
              <a:t> </a:t>
            </a:r>
            <a:r>
              <a:rPr dirty="0" err="1"/>
              <a:t>im</a:t>
            </a:r>
            <a:r>
              <a:rPr dirty="0"/>
              <a:t> </a:t>
            </a:r>
            <a:r>
              <a:rPr dirty="0" err="1"/>
              <a:t>Unterricht</a:t>
            </a:r>
            <a:r>
              <a:rPr dirty="0"/>
              <a:t> </a:t>
            </a:r>
            <a:r>
              <a:rPr dirty="0" err="1"/>
              <a:t>eingeführt</a:t>
            </a:r>
            <a:r>
              <a:rPr dirty="0"/>
              <a:t> und </a:t>
            </a:r>
            <a:r>
              <a:rPr dirty="0" err="1"/>
              <a:t>regelmäßig</a:t>
            </a:r>
            <a:r>
              <a:rPr dirty="0"/>
              <a:t> </a:t>
            </a:r>
            <a:r>
              <a:rPr dirty="0" err="1"/>
              <a:t>verwendet</a:t>
            </a:r>
            <a:r>
              <a:rPr dirty="0"/>
              <a:t> </a:t>
            </a:r>
            <a:r>
              <a:rPr dirty="0" err="1"/>
              <a:t>worden</a:t>
            </a:r>
            <a:r>
              <a:rPr dirty="0"/>
              <a:t> sein.</a:t>
            </a:r>
          </a:p>
          <a:p>
            <a:pPr>
              <a:lnSpc>
                <a:spcPct val="120000"/>
              </a:lnSpc>
              <a:spcBef>
                <a:spcPts val="400"/>
              </a:spcBef>
              <a:defRPr sz="1700"/>
            </a:pPr>
            <a:endParaRPr dirty="0"/>
          </a:p>
          <a:p>
            <a:pPr>
              <a:lnSpc>
                <a:spcPct val="120000"/>
              </a:lnSpc>
              <a:spcBef>
                <a:spcPts val="400"/>
              </a:spcBef>
              <a:defRPr sz="1700"/>
            </a:pPr>
            <a:r>
              <a:rPr dirty="0" err="1"/>
              <a:t>Bedient</a:t>
            </a:r>
            <a:r>
              <a:rPr dirty="0"/>
              <a:t> </a:t>
            </a:r>
            <a:r>
              <a:rPr dirty="0" err="1"/>
              <a:t>sich</a:t>
            </a:r>
            <a:r>
              <a:rPr dirty="0"/>
              <a:t> </a:t>
            </a:r>
            <a:r>
              <a:rPr dirty="0" err="1"/>
              <a:t>ein</a:t>
            </a:r>
            <a:r>
              <a:rPr dirty="0"/>
              <a:t> </a:t>
            </a:r>
            <a:r>
              <a:rPr dirty="0" err="1"/>
              <a:t>Prüfling</a:t>
            </a:r>
            <a:r>
              <a:rPr dirty="0"/>
              <a:t> </a:t>
            </a:r>
            <a:r>
              <a:rPr dirty="0" err="1"/>
              <a:t>während</a:t>
            </a:r>
            <a:r>
              <a:rPr dirty="0"/>
              <a:t> der </a:t>
            </a:r>
            <a:r>
              <a:rPr dirty="0" err="1"/>
              <a:t>Bearbeitungszeit</a:t>
            </a:r>
            <a:r>
              <a:rPr dirty="0"/>
              <a:t> </a:t>
            </a:r>
            <a:r>
              <a:rPr dirty="0" err="1"/>
              <a:t>unerlaubter</a:t>
            </a:r>
            <a:r>
              <a:rPr dirty="0"/>
              <a:t> </a:t>
            </a:r>
            <a:r>
              <a:rPr dirty="0" err="1"/>
              <a:t>Hilfsmittel</a:t>
            </a:r>
            <a:r>
              <a:rPr dirty="0"/>
              <a:t>, so </a:t>
            </a:r>
            <a:r>
              <a:rPr dirty="0" err="1"/>
              <a:t>wird</a:t>
            </a:r>
            <a:r>
              <a:rPr dirty="0"/>
              <a:t> dies </a:t>
            </a:r>
            <a:r>
              <a:rPr dirty="0" err="1"/>
              <a:t>als</a:t>
            </a:r>
            <a:r>
              <a:rPr b="1" dirty="0"/>
              <a:t> </a:t>
            </a:r>
            <a:r>
              <a:rPr b="1" dirty="0" err="1"/>
              <a:t>Täuschungsversuch</a:t>
            </a:r>
            <a:r>
              <a:rPr b="1" dirty="0"/>
              <a:t> </a:t>
            </a:r>
            <a:r>
              <a:rPr dirty="0" err="1"/>
              <a:t>gewertet</a:t>
            </a:r>
            <a:r>
              <a:rPr dirty="0"/>
              <a:t> (APO-SI §36), </a:t>
            </a:r>
            <a:r>
              <a:rPr dirty="0" err="1"/>
              <a:t>z.B.</a:t>
            </a:r>
            <a:r>
              <a:rPr dirty="0"/>
              <a:t> </a:t>
            </a:r>
            <a:r>
              <a:rPr dirty="0" err="1"/>
              <a:t>Nutzung</a:t>
            </a:r>
            <a:r>
              <a:rPr dirty="0"/>
              <a:t> </a:t>
            </a:r>
            <a:r>
              <a:rPr dirty="0" err="1"/>
              <a:t>oder</a:t>
            </a:r>
            <a:r>
              <a:rPr dirty="0"/>
              <a:t> </a:t>
            </a:r>
            <a:r>
              <a:rPr b="1" dirty="0" err="1"/>
              <a:t>Mitführen</a:t>
            </a:r>
            <a:r>
              <a:rPr dirty="0"/>
              <a:t> </a:t>
            </a:r>
            <a:r>
              <a:rPr dirty="0" err="1"/>
              <a:t>elektronischer</a:t>
            </a:r>
            <a:r>
              <a:rPr dirty="0"/>
              <a:t> </a:t>
            </a:r>
            <a:r>
              <a:rPr dirty="0" err="1"/>
              <a:t>Kommunikationsmittel</a:t>
            </a:r>
            <a:r>
              <a:rPr dirty="0"/>
              <a:t> </a:t>
            </a:r>
            <a:r>
              <a:rPr dirty="0" err="1"/>
              <a:t>oder</a:t>
            </a:r>
            <a:r>
              <a:rPr dirty="0"/>
              <a:t> </a:t>
            </a:r>
            <a:r>
              <a:rPr dirty="0" err="1"/>
              <a:t>Geräte</a:t>
            </a:r>
            <a:r>
              <a:rPr dirty="0"/>
              <a:t> </a:t>
            </a:r>
            <a:r>
              <a:rPr dirty="0" err="1"/>
              <a:t>zur</a:t>
            </a:r>
            <a:r>
              <a:rPr dirty="0"/>
              <a:t> </a:t>
            </a:r>
            <a:r>
              <a:rPr dirty="0" err="1"/>
              <a:t>Datenspeicherung</a:t>
            </a:r>
            <a:r>
              <a:rPr dirty="0"/>
              <a:t> (</a:t>
            </a:r>
            <a:r>
              <a:rPr dirty="0" err="1"/>
              <a:t>Mobiltelefone</a:t>
            </a:r>
            <a:r>
              <a:rPr dirty="0"/>
              <a:t>, MP-3-Player, Smartwatch, </a:t>
            </a:r>
            <a:r>
              <a:rPr dirty="0" err="1"/>
              <a:t>Kopfhörer</a:t>
            </a:r>
            <a:r>
              <a:rPr dirty="0"/>
              <a:t>).</a:t>
            </a:r>
            <a:endParaRPr lang="de-DE" dirty="0"/>
          </a:p>
          <a:p>
            <a:pPr>
              <a:lnSpc>
                <a:spcPct val="120000"/>
              </a:lnSpc>
              <a:spcBef>
                <a:spcPts val="400"/>
              </a:spcBef>
              <a:defRPr sz="1700"/>
            </a:pPr>
            <a:r>
              <a:rPr lang="de-DE" dirty="0"/>
              <a:t>Bitte alle Mobiltelefone, </a:t>
            </a:r>
            <a:r>
              <a:rPr lang="de-DE" dirty="0" err="1"/>
              <a:t>SmartWatches</a:t>
            </a:r>
            <a:r>
              <a:rPr lang="de-DE" dirty="0"/>
              <a:t>, Kopfhörer zu Beginn vorne auf einen Tisch legen und die Taschen vorne hinlegen lassen!</a:t>
            </a:r>
            <a:endParaRPr dirty="0"/>
          </a:p>
        </p:txBody>
      </p:sp>
      <p:sp>
        <p:nvSpPr>
          <p:cNvPr id="120" name="Foliennummernplatzhalter 4"/>
          <p:cNvSpPr txBox="1">
            <a:spLocks noGrp="1"/>
          </p:cNvSpPr>
          <p:nvPr>
            <p:ph type="sldNum" sz="quarter" idx="2"/>
          </p:nvPr>
        </p:nvSpPr>
        <p:spPr>
          <a:xfrm>
            <a:off x="8505418" y="6414760"/>
            <a:ext cx="181382"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2" name="Titel 5"/>
          <p:cNvSpPr txBox="1">
            <a:spLocks noGrp="1"/>
          </p:cNvSpPr>
          <p:nvPr>
            <p:ph type="title"/>
          </p:nvPr>
        </p:nvSpPr>
        <p:spPr>
          <a:xfrm>
            <a:off x="755576" y="2492896"/>
            <a:ext cx="7772401" cy="2592289"/>
          </a:xfrm>
          <a:prstGeom prst="rect">
            <a:avLst/>
          </a:prstGeom>
        </p:spPr>
        <p:txBody>
          <a:bodyPr/>
          <a:lstStyle/>
          <a:p>
            <a:pPr>
              <a:defRPr sz="4400"/>
            </a:pPr>
            <a:r>
              <a:t>  Notenfindung</a:t>
            </a:r>
            <a:br/>
            <a:r>
              <a:rPr sz="2700" cap="none"/>
              <a:t>Vornote</a:t>
            </a:r>
            <a:br>
              <a:rPr sz="2700" cap="none"/>
            </a:br>
            <a:r>
              <a:rPr sz="2700" cap="none"/>
              <a:t>Prüfungsnote</a:t>
            </a:r>
            <a:br>
              <a:rPr sz="2700" cap="none"/>
            </a:br>
            <a:r>
              <a:rPr sz="2700" cap="none"/>
              <a:t>Mündliche Prüfung </a:t>
            </a:r>
            <a:br>
              <a:rPr sz="2700" cap="none"/>
            </a:br>
            <a:r>
              <a:rPr sz="2700" cap="none"/>
              <a:t> Festlegung der Abschlussnote</a:t>
            </a:r>
          </a:p>
        </p:txBody>
      </p:sp>
      <p:sp>
        <p:nvSpPr>
          <p:cNvPr id="123" name="Foliennummernplatzhalter 2"/>
          <p:cNvSpPr txBox="1">
            <a:spLocks noGrp="1"/>
          </p:cNvSpPr>
          <p:nvPr>
            <p:ph type="sldNum" sz="quarter" idx="2"/>
          </p:nvPr>
        </p:nvSpPr>
        <p:spPr>
          <a:xfrm>
            <a:off x="8505418" y="6414760"/>
            <a:ext cx="181382"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8</a:t>
            </a:fld>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Foliennummer"/>
          <p:cNvSpPr txBox="1">
            <a:spLocks noGrp="1"/>
          </p:cNvSpPr>
          <p:nvPr>
            <p:ph type="sldNum" sz="quarter" idx="2"/>
          </p:nvPr>
        </p:nvSpPr>
        <p:spPr>
          <a:xfrm>
            <a:off x="8505418" y="6414760"/>
            <a:ext cx="181382"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pic>
        <p:nvPicPr>
          <p:cNvPr id="126" name="ZP 10 Noten.jpg" descr="ZP 10 Noten.jpg"/>
          <p:cNvPicPr>
            <a:picLocks noChangeAspect="1"/>
          </p:cNvPicPr>
          <p:nvPr/>
        </p:nvPicPr>
        <p:blipFill>
          <a:blip r:embed="rId2"/>
          <a:stretch>
            <a:fillRect/>
          </a:stretch>
        </p:blipFill>
        <p:spPr>
          <a:xfrm>
            <a:off x="-193477" y="538607"/>
            <a:ext cx="9144001" cy="5780786"/>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8" name="Titel 1"/>
          <p:cNvSpPr txBox="1">
            <a:spLocks noGrp="1"/>
          </p:cNvSpPr>
          <p:nvPr>
            <p:ph type="title"/>
          </p:nvPr>
        </p:nvSpPr>
        <p:spPr>
          <a:xfrm>
            <a:off x="457200" y="274638"/>
            <a:ext cx="8229600" cy="994123"/>
          </a:xfrm>
          <a:prstGeom prst="rect">
            <a:avLst/>
          </a:prstGeom>
        </p:spPr>
        <p:txBody>
          <a:bodyPr/>
          <a:lstStyle>
            <a:lvl1pPr>
              <a:defRPr b="1"/>
            </a:lvl1pPr>
          </a:lstStyle>
          <a:p>
            <a:r>
              <a:t>Vornote</a:t>
            </a:r>
          </a:p>
        </p:txBody>
      </p:sp>
      <p:sp>
        <p:nvSpPr>
          <p:cNvPr id="129" name="Inhaltsplatzhalter 2"/>
          <p:cNvSpPr txBox="1">
            <a:spLocks noGrp="1"/>
          </p:cNvSpPr>
          <p:nvPr>
            <p:ph type="body" idx="1"/>
          </p:nvPr>
        </p:nvSpPr>
        <p:spPr>
          <a:xfrm>
            <a:off x="457200" y="1412775"/>
            <a:ext cx="8229600" cy="4713388"/>
          </a:xfrm>
          <a:prstGeom prst="rect">
            <a:avLst/>
          </a:prstGeom>
        </p:spPr>
        <p:txBody>
          <a:bodyPr/>
          <a:lstStyle/>
          <a:p>
            <a:pPr>
              <a:spcBef>
                <a:spcPts val="400"/>
              </a:spcBef>
              <a:defRPr sz="1800"/>
            </a:pPr>
            <a:r>
              <a:t>In den Fächern Deutsch, Mathematik und Englisch werden die Abschlussnoten je zur Hälfte aus der Vornote und der Note der schriftlichen Prüfung, ggf. auch aus einer mündlichen Prüfung gebildet. </a:t>
            </a:r>
          </a:p>
          <a:p>
            <a:pPr>
              <a:spcBef>
                <a:spcPts val="400"/>
              </a:spcBef>
              <a:defRPr sz="1800"/>
            </a:pPr>
            <a:endParaRPr/>
          </a:p>
          <a:p>
            <a:pPr>
              <a:spcBef>
                <a:spcPts val="400"/>
              </a:spcBef>
              <a:defRPr sz="1800"/>
            </a:pPr>
            <a:r>
              <a:t>Die </a:t>
            </a:r>
            <a:r>
              <a:rPr b="1"/>
              <a:t>Vornote</a:t>
            </a:r>
            <a:r>
              <a:t> erfasst die in der Klasse 10 erbrachten Leistungen. Sie wird nicht arithmetisch ermittelt. Vielmehr berücksichtigt sie die Leistungsentwicklung der Schülerin oder des Schülers im Verlauf der gesamten Klasse 10 bis zum Zeitpunkt der Festlegung. Dieser Zeitpunkt liegt vor dem Termin für die mündliche Prüfung (§ 32 APO-S I).</a:t>
            </a:r>
          </a:p>
        </p:txBody>
      </p:sp>
      <p:sp>
        <p:nvSpPr>
          <p:cNvPr id="130" name="Foliennummernplatzhalter 4"/>
          <p:cNvSpPr txBox="1">
            <a:spLocks noGrp="1"/>
          </p:cNvSpPr>
          <p:nvPr>
            <p:ph type="sldNum" sz="quarter" idx="2"/>
          </p:nvPr>
        </p:nvSpPr>
        <p:spPr>
          <a:xfrm>
            <a:off x="8428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10</a:t>
            </a:fld>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2" name="Titel 1"/>
          <p:cNvSpPr txBox="1">
            <a:spLocks noGrp="1"/>
          </p:cNvSpPr>
          <p:nvPr>
            <p:ph type="title"/>
          </p:nvPr>
        </p:nvSpPr>
        <p:spPr>
          <a:xfrm>
            <a:off x="457200" y="274638"/>
            <a:ext cx="8229600" cy="994123"/>
          </a:xfrm>
          <a:prstGeom prst="rect">
            <a:avLst/>
          </a:prstGeom>
        </p:spPr>
        <p:txBody>
          <a:bodyPr/>
          <a:lstStyle>
            <a:lvl1pPr>
              <a:defRPr b="1"/>
            </a:lvl1pPr>
          </a:lstStyle>
          <a:p>
            <a:r>
              <a:t>Prüfungsnote</a:t>
            </a:r>
          </a:p>
        </p:txBody>
      </p:sp>
      <p:sp>
        <p:nvSpPr>
          <p:cNvPr id="133" name="Inhaltsplatzhalter 2"/>
          <p:cNvSpPr txBox="1">
            <a:spLocks noGrp="1"/>
          </p:cNvSpPr>
          <p:nvPr>
            <p:ph type="body" idx="1"/>
          </p:nvPr>
        </p:nvSpPr>
        <p:spPr>
          <a:xfrm>
            <a:off x="457200" y="1412775"/>
            <a:ext cx="8229600" cy="4713388"/>
          </a:xfrm>
          <a:prstGeom prst="rect">
            <a:avLst/>
          </a:prstGeom>
        </p:spPr>
        <p:txBody>
          <a:bodyPr/>
          <a:lstStyle/>
          <a:p>
            <a:pPr marL="339470" indent="-339470" defTabSz="905255">
              <a:spcBef>
                <a:spcPts val="400"/>
              </a:spcBef>
              <a:defRPr sz="1782"/>
            </a:pPr>
            <a:r>
              <a:rPr dirty="0"/>
              <a:t>Die </a:t>
            </a:r>
            <a:r>
              <a:rPr dirty="0" err="1"/>
              <a:t>Prüfungsarbeit</a:t>
            </a:r>
            <a:r>
              <a:rPr dirty="0"/>
              <a:t> </a:t>
            </a:r>
            <a:r>
              <a:rPr dirty="0" err="1"/>
              <a:t>wird</a:t>
            </a:r>
            <a:r>
              <a:rPr dirty="0"/>
              <a:t> von der </a:t>
            </a:r>
            <a:r>
              <a:rPr dirty="0" err="1"/>
              <a:t>Fachlehrkraft</a:t>
            </a:r>
            <a:r>
              <a:rPr dirty="0"/>
              <a:t> </a:t>
            </a:r>
            <a:r>
              <a:rPr dirty="0" err="1"/>
              <a:t>bewertet</a:t>
            </a:r>
            <a:r>
              <a:rPr dirty="0"/>
              <a:t>.</a:t>
            </a:r>
          </a:p>
          <a:p>
            <a:pPr marL="339470" indent="-339470" defTabSz="905255">
              <a:spcBef>
                <a:spcPts val="400"/>
              </a:spcBef>
              <a:defRPr sz="1782"/>
            </a:pPr>
            <a:endParaRPr dirty="0"/>
          </a:p>
          <a:p>
            <a:pPr marL="339470" indent="-339470" defTabSz="905255">
              <a:spcBef>
                <a:spcPts val="400"/>
              </a:spcBef>
              <a:defRPr sz="1782"/>
            </a:pPr>
            <a:r>
              <a:rPr dirty="0"/>
              <a:t>Die </a:t>
            </a:r>
            <a:r>
              <a:rPr dirty="0" err="1"/>
              <a:t>Zweitkorrektur</a:t>
            </a:r>
            <a:r>
              <a:rPr dirty="0"/>
              <a:t> </a:t>
            </a:r>
            <a:r>
              <a:rPr dirty="0" err="1"/>
              <a:t>erfolgt</a:t>
            </a:r>
            <a:r>
              <a:rPr dirty="0"/>
              <a:t> </a:t>
            </a:r>
            <a:r>
              <a:rPr dirty="0" err="1"/>
              <a:t>durch</a:t>
            </a:r>
            <a:r>
              <a:rPr dirty="0"/>
              <a:t> </a:t>
            </a:r>
            <a:r>
              <a:rPr dirty="0" err="1"/>
              <a:t>eine</a:t>
            </a:r>
            <a:r>
              <a:rPr dirty="0"/>
              <a:t> </a:t>
            </a:r>
            <a:r>
              <a:rPr dirty="0" err="1"/>
              <a:t>weitere</a:t>
            </a:r>
            <a:r>
              <a:rPr dirty="0"/>
              <a:t> </a:t>
            </a:r>
            <a:r>
              <a:rPr dirty="0" err="1"/>
              <a:t>Fachlehrkraft</a:t>
            </a:r>
            <a:r>
              <a:rPr dirty="0"/>
              <a:t>.</a:t>
            </a:r>
          </a:p>
          <a:p>
            <a:pPr marL="339470" indent="-339470" defTabSz="905255">
              <a:spcBef>
                <a:spcPts val="400"/>
              </a:spcBef>
              <a:defRPr sz="1782"/>
            </a:pPr>
            <a:endParaRPr dirty="0"/>
          </a:p>
          <a:p>
            <a:pPr marL="339470" indent="-339470" defTabSz="905255">
              <a:spcBef>
                <a:spcPts val="400"/>
              </a:spcBef>
              <a:defRPr sz="1782"/>
            </a:pPr>
            <a:r>
              <a:rPr dirty="0"/>
              <a:t>Bei </a:t>
            </a:r>
            <a:r>
              <a:rPr dirty="0" err="1"/>
              <a:t>Abweichungen</a:t>
            </a:r>
            <a:r>
              <a:rPr dirty="0"/>
              <a:t> der </a:t>
            </a:r>
            <a:r>
              <a:rPr dirty="0" err="1"/>
              <a:t>Notenvorschläge</a:t>
            </a:r>
            <a:r>
              <a:rPr dirty="0"/>
              <a:t> </a:t>
            </a:r>
            <a:r>
              <a:rPr dirty="0" err="1"/>
              <a:t>sollen</a:t>
            </a:r>
            <a:r>
              <a:rPr dirty="0"/>
              <a:t> </a:t>
            </a:r>
            <a:r>
              <a:rPr dirty="0" err="1"/>
              <a:t>sich</a:t>
            </a:r>
            <a:r>
              <a:rPr dirty="0"/>
              <a:t> </a:t>
            </a:r>
            <a:r>
              <a:rPr dirty="0" err="1"/>
              <a:t>beide</a:t>
            </a:r>
            <a:r>
              <a:rPr dirty="0"/>
              <a:t> </a:t>
            </a:r>
            <a:r>
              <a:rPr dirty="0" err="1"/>
              <a:t>Lehrkräfte</a:t>
            </a:r>
            <a:r>
              <a:rPr dirty="0"/>
              <a:t> </a:t>
            </a:r>
            <a:r>
              <a:rPr dirty="0" err="1"/>
              <a:t>einigen</a:t>
            </a:r>
            <a:r>
              <a:rPr dirty="0"/>
              <a:t>.</a:t>
            </a:r>
          </a:p>
          <a:p>
            <a:pPr marL="339470" indent="-339470" defTabSz="905255">
              <a:spcBef>
                <a:spcPts val="400"/>
              </a:spcBef>
              <a:defRPr sz="1782"/>
            </a:pPr>
            <a:endParaRPr dirty="0"/>
          </a:p>
          <a:p>
            <a:pPr marL="339470" indent="-339470" defTabSz="905255">
              <a:spcBef>
                <a:spcPts val="400"/>
              </a:spcBef>
              <a:defRPr sz="1782"/>
            </a:pPr>
            <a:r>
              <a:rPr dirty="0" err="1"/>
              <a:t>Ist</a:t>
            </a:r>
            <a:r>
              <a:rPr dirty="0"/>
              <a:t> </a:t>
            </a:r>
            <a:r>
              <a:rPr dirty="0" err="1"/>
              <a:t>keine</a:t>
            </a:r>
            <a:r>
              <a:rPr dirty="0"/>
              <a:t> </a:t>
            </a:r>
            <a:r>
              <a:rPr dirty="0" err="1"/>
              <a:t>Einigung</a:t>
            </a:r>
            <a:r>
              <a:rPr dirty="0"/>
              <a:t> </a:t>
            </a:r>
            <a:r>
              <a:rPr dirty="0" err="1"/>
              <a:t>möglich</a:t>
            </a:r>
            <a:r>
              <a:rPr dirty="0"/>
              <a:t>, </a:t>
            </a:r>
            <a:r>
              <a:rPr dirty="0" err="1"/>
              <a:t>bestimmt</a:t>
            </a:r>
            <a:r>
              <a:rPr dirty="0"/>
              <a:t> die </a:t>
            </a:r>
            <a:r>
              <a:rPr dirty="0" err="1"/>
              <a:t>Schulleitung</a:t>
            </a:r>
            <a:r>
              <a:rPr dirty="0"/>
              <a:t> </a:t>
            </a:r>
            <a:r>
              <a:rPr dirty="0" err="1"/>
              <a:t>eine</a:t>
            </a:r>
            <a:r>
              <a:rPr dirty="0"/>
              <a:t> </a:t>
            </a:r>
            <a:r>
              <a:rPr dirty="0" err="1"/>
              <a:t>dritte</a:t>
            </a:r>
            <a:r>
              <a:rPr dirty="0"/>
              <a:t> </a:t>
            </a:r>
            <a:r>
              <a:rPr dirty="0" err="1"/>
              <a:t>Lehrkraft</a:t>
            </a:r>
            <a:r>
              <a:rPr dirty="0"/>
              <a:t>:  Die Note </a:t>
            </a:r>
            <a:r>
              <a:rPr dirty="0" err="1"/>
              <a:t>wird</a:t>
            </a:r>
            <a:r>
              <a:rPr dirty="0"/>
              <a:t> </a:t>
            </a:r>
            <a:r>
              <a:rPr dirty="0" err="1"/>
              <a:t>jetzt</a:t>
            </a:r>
            <a:r>
              <a:rPr dirty="0"/>
              <a:t> </a:t>
            </a:r>
            <a:r>
              <a:rPr dirty="0" err="1"/>
              <a:t>im</a:t>
            </a:r>
            <a:r>
              <a:rPr dirty="0"/>
              <a:t> </a:t>
            </a:r>
            <a:r>
              <a:rPr dirty="0" err="1"/>
              <a:t>Rahmen</a:t>
            </a:r>
            <a:r>
              <a:rPr dirty="0"/>
              <a:t> der </a:t>
            </a:r>
            <a:r>
              <a:rPr dirty="0" err="1"/>
              <a:t>vorgeschlagenen</a:t>
            </a:r>
            <a:r>
              <a:rPr dirty="0"/>
              <a:t> Noten </a:t>
            </a:r>
            <a:r>
              <a:rPr dirty="0" err="1"/>
              <a:t>durch</a:t>
            </a:r>
            <a:r>
              <a:rPr dirty="0"/>
              <a:t> </a:t>
            </a:r>
            <a:r>
              <a:rPr dirty="0" err="1"/>
              <a:t>Mehrheitsbeschluss</a:t>
            </a:r>
            <a:r>
              <a:rPr dirty="0"/>
              <a:t> </a:t>
            </a:r>
            <a:r>
              <a:rPr dirty="0" err="1"/>
              <a:t>festgesetzt</a:t>
            </a:r>
            <a:r>
              <a:rPr dirty="0"/>
              <a:t>.</a:t>
            </a:r>
          </a:p>
          <a:p>
            <a:pPr marL="339470" indent="-339470" defTabSz="905255">
              <a:spcBef>
                <a:spcPts val="400"/>
              </a:spcBef>
              <a:defRPr sz="1782"/>
            </a:pPr>
            <a:r>
              <a:rPr dirty="0"/>
              <a:t>Die </a:t>
            </a:r>
            <a:r>
              <a:rPr b="1" dirty="0" err="1"/>
              <a:t>Bekanntgabe</a:t>
            </a:r>
            <a:r>
              <a:rPr b="1" dirty="0"/>
              <a:t> der </a:t>
            </a:r>
            <a:r>
              <a:rPr b="1" dirty="0" err="1"/>
              <a:t>Vornote</a:t>
            </a:r>
            <a:r>
              <a:rPr b="1" dirty="0"/>
              <a:t> </a:t>
            </a:r>
            <a:r>
              <a:rPr dirty="0"/>
              <a:t>(</a:t>
            </a:r>
            <a:r>
              <a:rPr dirty="0" err="1"/>
              <a:t>Jahresnote</a:t>
            </a:r>
            <a:r>
              <a:rPr dirty="0"/>
              <a:t>) und der </a:t>
            </a:r>
            <a:r>
              <a:rPr b="1" dirty="0" err="1"/>
              <a:t>Prüfungsnote</a:t>
            </a:r>
            <a:r>
              <a:rPr dirty="0"/>
              <a:t> </a:t>
            </a:r>
            <a:r>
              <a:rPr dirty="0" err="1"/>
              <a:t>erfolgt</a:t>
            </a:r>
            <a:r>
              <a:rPr dirty="0"/>
              <a:t> am</a:t>
            </a:r>
          </a:p>
          <a:p>
            <a:pPr marL="0" indent="0" algn="ctr" defTabSz="905255">
              <a:spcBef>
                <a:spcPts val="400"/>
              </a:spcBef>
              <a:buSzTx/>
              <a:buNone/>
              <a:defRPr sz="1782" b="1">
                <a:solidFill>
                  <a:srgbClr val="C00000"/>
                </a:solidFill>
              </a:defRPr>
            </a:pPr>
            <a:r>
              <a:rPr dirty="0"/>
              <a:t>D</a:t>
            </a:r>
            <a:r>
              <a:rPr lang="de-DE" dirty="0" err="1"/>
              <a:t>onnerstag</a:t>
            </a:r>
            <a:r>
              <a:rPr dirty="0"/>
              <a:t>, 1</a:t>
            </a:r>
            <a:r>
              <a:rPr lang="de-DE" dirty="0"/>
              <a:t>0</a:t>
            </a:r>
            <a:r>
              <a:rPr dirty="0"/>
              <a:t>. Juni 202</a:t>
            </a:r>
            <a:r>
              <a:rPr lang="de-DE" dirty="0"/>
              <a:t>7</a:t>
            </a:r>
            <a:r>
              <a:rPr b="0" dirty="0">
                <a:solidFill>
                  <a:srgbClr val="000000"/>
                </a:solidFill>
              </a:rPr>
              <a:t>.</a:t>
            </a:r>
          </a:p>
          <a:p>
            <a:pPr marL="339470" indent="-339470" defTabSz="905255">
              <a:spcBef>
                <a:spcPts val="400"/>
              </a:spcBef>
              <a:defRPr sz="1782"/>
            </a:pPr>
            <a:r>
              <a:rPr dirty="0"/>
              <a:t>Je </a:t>
            </a:r>
            <a:r>
              <a:rPr dirty="0" err="1"/>
              <a:t>nach</a:t>
            </a:r>
            <a:r>
              <a:rPr dirty="0"/>
              <a:t> </a:t>
            </a:r>
            <a:r>
              <a:rPr dirty="0" err="1"/>
              <a:t>Notenbild</a:t>
            </a:r>
            <a:r>
              <a:rPr dirty="0"/>
              <a:t> </a:t>
            </a:r>
            <a:r>
              <a:rPr dirty="0" err="1"/>
              <a:t>müssen</a:t>
            </a:r>
            <a:r>
              <a:rPr dirty="0"/>
              <a:t> die </a:t>
            </a:r>
            <a:r>
              <a:rPr dirty="0" err="1"/>
              <a:t>Prüflinge</a:t>
            </a:r>
            <a:r>
              <a:rPr dirty="0"/>
              <a:t> auf die </a:t>
            </a:r>
            <a:r>
              <a:rPr dirty="0" err="1"/>
              <a:t>Möglichkeit</a:t>
            </a:r>
            <a:r>
              <a:rPr dirty="0"/>
              <a:t> </a:t>
            </a:r>
            <a:r>
              <a:rPr dirty="0" err="1"/>
              <a:t>zur</a:t>
            </a:r>
            <a:r>
              <a:rPr dirty="0"/>
              <a:t> </a:t>
            </a:r>
            <a:r>
              <a:rPr dirty="0" err="1"/>
              <a:t>Teilnahme</a:t>
            </a:r>
            <a:r>
              <a:rPr dirty="0"/>
              <a:t> an </a:t>
            </a:r>
            <a:r>
              <a:rPr dirty="0" err="1"/>
              <a:t>einer</a:t>
            </a:r>
            <a:r>
              <a:rPr dirty="0"/>
              <a:t> </a:t>
            </a:r>
            <a:r>
              <a:rPr dirty="0" err="1"/>
              <a:t>mündlichen</a:t>
            </a:r>
            <a:r>
              <a:rPr dirty="0"/>
              <a:t> </a:t>
            </a:r>
            <a:r>
              <a:rPr dirty="0" err="1"/>
              <a:t>Prüfung</a:t>
            </a:r>
            <a:r>
              <a:rPr dirty="0"/>
              <a:t> </a:t>
            </a:r>
            <a:r>
              <a:rPr dirty="0" err="1"/>
              <a:t>hingewiesen</a:t>
            </a:r>
            <a:r>
              <a:rPr dirty="0"/>
              <a:t> </a:t>
            </a:r>
            <a:r>
              <a:rPr dirty="0" err="1"/>
              <a:t>werden</a:t>
            </a:r>
            <a:r>
              <a:rPr dirty="0"/>
              <a:t>.</a:t>
            </a:r>
          </a:p>
        </p:txBody>
      </p:sp>
      <p:sp>
        <p:nvSpPr>
          <p:cNvPr id="134" name="Foliennummernplatzhalter 5"/>
          <p:cNvSpPr txBox="1">
            <a:spLocks noGrp="1"/>
          </p:cNvSpPr>
          <p:nvPr>
            <p:ph type="sldNum" sz="quarter" idx="2"/>
          </p:nvPr>
        </p:nvSpPr>
        <p:spPr>
          <a:xfrm>
            <a:off x="8428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11</a:t>
            </a:fld>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9" name="Titel 5"/>
          <p:cNvSpPr txBox="1">
            <a:spLocks noGrp="1"/>
          </p:cNvSpPr>
          <p:nvPr>
            <p:ph type="title"/>
          </p:nvPr>
        </p:nvSpPr>
        <p:spPr>
          <a:prstGeom prst="rect">
            <a:avLst/>
          </a:prstGeom>
        </p:spPr>
        <p:txBody>
          <a:bodyPr/>
          <a:lstStyle>
            <a:lvl1pPr>
              <a:defRPr sz="3200"/>
            </a:lvl1pPr>
          </a:lstStyle>
          <a:p>
            <a:r>
              <a:t>Mündliche Abweichungsprüfungen</a:t>
            </a:r>
          </a:p>
        </p:txBody>
      </p:sp>
      <p:sp>
        <p:nvSpPr>
          <p:cNvPr id="140" name="Foliennummernplatzhalter 2"/>
          <p:cNvSpPr txBox="1">
            <a:spLocks noGrp="1"/>
          </p:cNvSpPr>
          <p:nvPr>
            <p:ph type="sldNum" sz="quarter" idx="2"/>
          </p:nvPr>
        </p:nvSpPr>
        <p:spPr>
          <a:xfrm>
            <a:off x="8428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2" name="Titel 1"/>
          <p:cNvSpPr txBox="1">
            <a:spLocks noGrp="1"/>
          </p:cNvSpPr>
          <p:nvPr>
            <p:ph type="title"/>
          </p:nvPr>
        </p:nvSpPr>
        <p:spPr>
          <a:xfrm>
            <a:off x="457200" y="274638"/>
            <a:ext cx="8229600" cy="994123"/>
          </a:xfrm>
          <a:prstGeom prst="rect">
            <a:avLst/>
          </a:prstGeom>
        </p:spPr>
        <p:txBody>
          <a:bodyPr>
            <a:normAutofit fontScale="90000"/>
          </a:bodyPr>
          <a:lstStyle/>
          <a:p>
            <a:pPr defTabSz="896111">
              <a:defRPr sz="3822" b="1"/>
            </a:pPr>
            <a:r>
              <a:rPr dirty="0" err="1"/>
              <a:t>Mündliche</a:t>
            </a:r>
            <a:r>
              <a:rPr sz="3528" dirty="0"/>
              <a:t> </a:t>
            </a:r>
            <a:r>
              <a:rPr sz="3528" dirty="0" err="1"/>
              <a:t>Abweichungsprüfungen</a:t>
            </a:r>
            <a:br>
              <a:rPr sz="3528" dirty="0"/>
            </a:br>
            <a:r>
              <a:rPr sz="2352" dirty="0" err="1"/>
              <a:t>Freiwillige</a:t>
            </a:r>
            <a:r>
              <a:rPr sz="2058" dirty="0"/>
              <a:t> </a:t>
            </a:r>
            <a:r>
              <a:rPr sz="2058" dirty="0" err="1"/>
              <a:t>Teilnahme</a:t>
            </a:r>
            <a:endParaRPr sz="2058" dirty="0"/>
          </a:p>
        </p:txBody>
      </p:sp>
      <p:sp>
        <p:nvSpPr>
          <p:cNvPr id="143" name="Inhaltsplatzhalter 2"/>
          <p:cNvSpPr txBox="1">
            <a:spLocks noGrp="1"/>
          </p:cNvSpPr>
          <p:nvPr>
            <p:ph type="body" idx="1"/>
          </p:nvPr>
        </p:nvSpPr>
        <p:spPr>
          <a:xfrm>
            <a:off x="457200" y="1412775"/>
            <a:ext cx="8229600" cy="4713388"/>
          </a:xfrm>
          <a:prstGeom prst="rect">
            <a:avLst/>
          </a:prstGeom>
        </p:spPr>
        <p:txBody>
          <a:bodyPr/>
          <a:lstStyle/>
          <a:p>
            <a:pPr>
              <a:spcBef>
                <a:spcPts val="600"/>
              </a:spcBef>
              <a:defRPr sz="1800"/>
            </a:pPr>
            <a:endParaRPr dirty="0"/>
          </a:p>
          <a:p>
            <a:pPr>
              <a:spcBef>
                <a:spcPts val="600"/>
              </a:spcBef>
              <a:defRPr sz="1800"/>
            </a:pPr>
            <a:r>
              <a:rPr dirty="0"/>
              <a:t>Die </a:t>
            </a:r>
            <a:r>
              <a:rPr dirty="0" err="1"/>
              <a:t>Prüflinge</a:t>
            </a:r>
            <a:r>
              <a:rPr dirty="0"/>
              <a:t> </a:t>
            </a:r>
            <a:r>
              <a:rPr dirty="0" err="1"/>
              <a:t>sind</a:t>
            </a:r>
            <a:r>
              <a:rPr dirty="0"/>
              <a:t> </a:t>
            </a:r>
            <a:r>
              <a:rPr dirty="0" err="1"/>
              <a:t>über</a:t>
            </a:r>
            <a:r>
              <a:rPr dirty="0"/>
              <a:t> die </a:t>
            </a:r>
            <a:r>
              <a:rPr dirty="0" err="1"/>
              <a:t>Chancen</a:t>
            </a:r>
            <a:r>
              <a:rPr dirty="0"/>
              <a:t> und </a:t>
            </a:r>
            <a:r>
              <a:rPr dirty="0" err="1"/>
              <a:t>Risiken</a:t>
            </a:r>
            <a:r>
              <a:rPr dirty="0"/>
              <a:t> der </a:t>
            </a:r>
            <a:r>
              <a:rPr dirty="0" err="1"/>
              <a:t>freiwilligen</a:t>
            </a:r>
            <a:r>
              <a:rPr dirty="0"/>
              <a:t> </a:t>
            </a:r>
            <a:r>
              <a:rPr dirty="0" err="1"/>
              <a:t>Prüfung</a:t>
            </a:r>
            <a:r>
              <a:rPr dirty="0"/>
              <a:t> </a:t>
            </a:r>
            <a:r>
              <a:rPr dirty="0" err="1"/>
              <a:t>zu</a:t>
            </a:r>
            <a:r>
              <a:rPr dirty="0"/>
              <a:t> </a:t>
            </a:r>
            <a:r>
              <a:rPr dirty="0" err="1"/>
              <a:t>beraten</a:t>
            </a:r>
            <a:r>
              <a:rPr dirty="0"/>
              <a:t>. </a:t>
            </a:r>
          </a:p>
          <a:p>
            <a:pPr>
              <a:spcBef>
                <a:spcPts val="600"/>
              </a:spcBef>
              <a:defRPr sz="1800"/>
            </a:pPr>
            <a:r>
              <a:rPr dirty="0"/>
              <a:t>Die </a:t>
            </a:r>
            <a:r>
              <a:rPr dirty="0" err="1"/>
              <a:t>Tabellen</a:t>
            </a:r>
            <a:r>
              <a:rPr dirty="0"/>
              <a:t> </a:t>
            </a:r>
            <a:r>
              <a:rPr dirty="0" err="1"/>
              <a:t>zur</a:t>
            </a:r>
            <a:r>
              <a:rPr dirty="0"/>
              <a:t> </a:t>
            </a:r>
            <a:r>
              <a:rPr dirty="0" err="1"/>
              <a:t>Ermittlung</a:t>
            </a:r>
            <a:r>
              <a:rPr dirty="0"/>
              <a:t> der </a:t>
            </a:r>
            <a:r>
              <a:rPr dirty="0" err="1"/>
              <a:t>Abschlussnote</a:t>
            </a:r>
            <a:r>
              <a:rPr dirty="0"/>
              <a:t> </a:t>
            </a:r>
            <a:r>
              <a:rPr dirty="0" err="1"/>
              <a:t>können</a:t>
            </a:r>
            <a:r>
              <a:rPr dirty="0"/>
              <a:t> </a:t>
            </a:r>
            <a:r>
              <a:rPr dirty="0" err="1"/>
              <a:t>dazu</a:t>
            </a:r>
            <a:r>
              <a:rPr dirty="0"/>
              <a:t> </a:t>
            </a:r>
            <a:r>
              <a:rPr dirty="0" err="1"/>
              <a:t>hilfreich</a:t>
            </a:r>
            <a:r>
              <a:rPr dirty="0"/>
              <a:t> sein. In den </a:t>
            </a:r>
            <a:r>
              <a:rPr dirty="0" err="1"/>
              <a:t>Tabellen</a:t>
            </a:r>
            <a:r>
              <a:rPr dirty="0"/>
              <a:t> </a:t>
            </a:r>
            <a:r>
              <a:rPr dirty="0" err="1"/>
              <a:t>ist</a:t>
            </a:r>
            <a:r>
              <a:rPr dirty="0"/>
              <a:t> </a:t>
            </a:r>
            <a:r>
              <a:rPr dirty="0" err="1"/>
              <a:t>jeweils</a:t>
            </a:r>
            <a:r>
              <a:rPr dirty="0"/>
              <a:t> die </a:t>
            </a:r>
            <a:r>
              <a:rPr dirty="0" err="1"/>
              <a:t>Abschlussnote</a:t>
            </a:r>
            <a:r>
              <a:rPr dirty="0"/>
              <a:t> für alle </a:t>
            </a:r>
            <a:r>
              <a:rPr dirty="0" err="1"/>
              <a:t>möglichen</a:t>
            </a:r>
            <a:r>
              <a:rPr dirty="0"/>
              <a:t> </a:t>
            </a:r>
            <a:r>
              <a:rPr dirty="0" err="1"/>
              <a:t>Varianten</a:t>
            </a:r>
            <a:r>
              <a:rPr dirty="0"/>
              <a:t> von </a:t>
            </a:r>
            <a:r>
              <a:rPr dirty="0" err="1"/>
              <a:t>Vornote</a:t>
            </a:r>
            <a:r>
              <a:rPr dirty="0"/>
              <a:t>, </a:t>
            </a:r>
            <a:r>
              <a:rPr dirty="0" err="1"/>
              <a:t>Prüfungsnote</a:t>
            </a:r>
            <a:r>
              <a:rPr dirty="0"/>
              <a:t> und Note der </a:t>
            </a:r>
            <a:r>
              <a:rPr dirty="0" err="1"/>
              <a:t>mündlichen</a:t>
            </a:r>
            <a:r>
              <a:rPr dirty="0"/>
              <a:t> </a:t>
            </a:r>
            <a:r>
              <a:rPr dirty="0" err="1"/>
              <a:t>Prüfung</a:t>
            </a:r>
            <a:r>
              <a:rPr dirty="0"/>
              <a:t> </a:t>
            </a:r>
            <a:r>
              <a:rPr dirty="0" err="1"/>
              <a:t>aufgelistet</a:t>
            </a:r>
            <a:r>
              <a:rPr dirty="0"/>
              <a:t>. </a:t>
            </a:r>
          </a:p>
          <a:p>
            <a:pPr>
              <a:spcBef>
                <a:spcPts val="600"/>
              </a:spcBef>
              <a:defRPr sz="1800"/>
            </a:pPr>
            <a:r>
              <a:rPr dirty="0"/>
              <a:t>Das </a:t>
            </a:r>
            <a:r>
              <a:rPr i="1" dirty="0" err="1"/>
              <a:t>Formblatt</a:t>
            </a:r>
            <a:r>
              <a:rPr dirty="0"/>
              <a:t> muss von den </a:t>
            </a:r>
            <a:r>
              <a:rPr dirty="0" err="1"/>
              <a:t>Eltern</a:t>
            </a:r>
            <a:r>
              <a:rPr dirty="0"/>
              <a:t> </a:t>
            </a:r>
            <a:r>
              <a:rPr dirty="0" err="1"/>
              <a:t>unterschrieben</a:t>
            </a:r>
            <a:r>
              <a:rPr dirty="0"/>
              <a:t> </a:t>
            </a:r>
            <a:r>
              <a:rPr dirty="0" err="1"/>
              <a:t>spätestens</a:t>
            </a:r>
            <a:r>
              <a:rPr dirty="0"/>
              <a:t> bis </a:t>
            </a:r>
            <a:r>
              <a:rPr dirty="0" err="1"/>
              <a:t>zum</a:t>
            </a:r>
            <a:r>
              <a:rPr dirty="0"/>
              <a:t> von der Schule </a:t>
            </a:r>
            <a:r>
              <a:rPr dirty="0" err="1"/>
              <a:t>genannten</a:t>
            </a:r>
            <a:r>
              <a:rPr dirty="0"/>
              <a:t> </a:t>
            </a:r>
            <a:r>
              <a:rPr dirty="0" err="1"/>
              <a:t>Termin</a:t>
            </a:r>
            <a:r>
              <a:rPr dirty="0"/>
              <a:t> an die Schule </a:t>
            </a:r>
            <a:r>
              <a:rPr dirty="0" err="1"/>
              <a:t>zurückgegeben</a:t>
            </a:r>
            <a:r>
              <a:rPr dirty="0"/>
              <a:t> </a:t>
            </a:r>
            <a:r>
              <a:rPr dirty="0" err="1"/>
              <a:t>werden</a:t>
            </a:r>
            <a:r>
              <a:rPr dirty="0"/>
              <a:t>.</a:t>
            </a:r>
          </a:p>
          <a:p>
            <a:pPr>
              <a:spcBef>
                <a:spcPts val="600"/>
              </a:spcBef>
              <a:defRPr sz="1800"/>
            </a:pPr>
            <a:r>
              <a:rPr dirty="0"/>
              <a:t>Als </a:t>
            </a:r>
            <a:r>
              <a:rPr dirty="0" err="1"/>
              <a:t>eine</a:t>
            </a:r>
            <a:r>
              <a:rPr dirty="0"/>
              <a:t> </a:t>
            </a:r>
            <a:r>
              <a:rPr dirty="0" err="1"/>
              <a:t>Entscheidungsgrundlage</a:t>
            </a:r>
            <a:r>
              <a:rPr dirty="0"/>
              <a:t> für die </a:t>
            </a:r>
            <a:r>
              <a:rPr dirty="0" err="1"/>
              <a:t>Meldung</a:t>
            </a:r>
            <a:r>
              <a:rPr dirty="0"/>
              <a:t> </a:t>
            </a:r>
            <a:r>
              <a:rPr dirty="0" err="1"/>
              <a:t>zu</a:t>
            </a:r>
            <a:r>
              <a:rPr dirty="0"/>
              <a:t> </a:t>
            </a:r>
            <a:r>
              <a:rPr dirty="0" err="1"/>
              <a:t>einer</a:t>
            </a:r>
            <a:r>
              <a:rPr dirty="0"/>
              <a:t> </a:t>
            </a:r>
            <a:r>
              <a:rPr dirty="0" err="1"/>
              <a:t>freiwilligen</a:t>
            </a:r>
            <a:r>
              <a:rPr dirty="0"/>
              <a:t> </a:t>
            </a:r>
            <a:r>
              <a:rPr dirty="0" err="1"/>
              <a:t>Prüfung</a:t>
            </a:r>
            <a:r>
              <a:rPr dirty="0"/>
              <a:t> </a:t>
            </a:r>
            <a:r>
              <a:rPr dirty="0" err="1"/>
              <a:t>bzw</a:t>
            </a:r>
            <a:r>
              <a:rPr dirty="0"/>
              <a:t>. </a:t>
            </a:r>
            <a:r>
              <a:rPr dirty="0" err="1"/>
              <a:t>zur</a:t>
            </a:r>
            <a:r>
              <a:rPr dirty="0"/>
              <a:t> </a:t>
            </a:r>
            <a:r>
              <a:rPr dirty="0" err="1"/>
              <a:t>Vorbereitung</a:t>
            </a:r>
            <a:r>
              <a:rPr dirty="0"/>
              <a:t> auf </a:t>
            </a:r>
            <a:r>
              <a:rPr dirty="0" err="1"/>
              <a:t>eine</a:t>
            </a:r>
            <a:r>
              <a:rPr dirty="0"/>
              <a:t> </a:t>
            </a:r>
            <a:r>
              <a:rPr dirty="0" err="1"/>
              <a:t>Prüfung</a:t>
            </a:r>
            <a:r>
              <a:rPr dirty="0"/>
              <a:t> </a:t>
            </a:r>
            <a:r>
              <a:rPr dirty="0" err="1"/>
              <a:t>teilt</a:t>
            </a:r>
            <a:r>
              <a:rPr dirty="0"/>
              <a:t> die </a:t>
            </a:r>
            <a:r>
              <a:rPr dirty="0" err="1"/>
              <a:t>Fachlehrkraft</a:t>
            </a:r>
            <a:r>
              <a:rPr dirty="0"/>
              <a:t> am D</a:t>
            </a:r>
            <a:r>
              <a:rPr lang="de-DE" dirty="0" err="1"/>
              <a:t>onnerstag</a:t>
            </a:r>
            <a:r>
              <a:rPr dirty="0">
                <a:solidFill>
                  <a:srgbClr val="C00000"/>
                </a:solidFill>
              </a:rPr>
              <a:t>, 1</a:t>
            </a:r>
            <a:r>
              <a:rPr lang="de-DE" dirty="0">
                <a:solidFill>
                  <a:srgbClr val="C00000"/>
                </a:solidFill>
              </a:rPr>
              <a:t>0</a:t>
            </a:r>
            <a:r>
              <a:rPr dirty="0">
                <a:solidFill>
                  <a:srgbClr val="C00000"/>
                </a:solidFill>
              </a:rPr>
              <a:t>. Juni 202</a:t>
            </a:r>
            <a:r>
              <a:rPr lang="de-DE" dirty="0">
                <a:solidFill>
                  <a:srgbClr val="C00000"/>
                </a:solidFill>
              </a:rPr>
              <a:t>7</a:t>
            </a:r>
            <a:r>
              <a:rPr dirty="0">
                <a:solidFill>
                  <a:srgbClr val="C00000"/>
                </a:solidFill>
              </a:rPr>
              <a:t> </a:t>
            </a:r>
            <a:r>
              <a:rPr dirty="0"/>
              <a:t>(Tag der </a:t>
            </a:r>
            <a:r>
              <a:rPr dirty="0" err="1"/>
              <a:t>Notenbekanntgabe</a:t>
            </a:r>
            <a:r>
              <a:rPr dirty="0"/>
              <a:t>) dem </a:t>
            </a:r>
            <a:r>
              <a:rPr dirty="0" err="1"/>
              <a:t>Prüfling</a:t>
            </a:r>
            <a:r>
              <a:rPr dirty="0"/>
              <a:t> </a:t>
            </a:r>
            <a:r>
              <a:rPr b="1" dirty="0" err="1"/>
              <a:t>drei</a:t>
            </a:r>
            <a:r>
              <a:rPr b="1" dirty="0"/>
              <a:t> </a:t>
            </a:r>
            <a:r>
              <a:rPr b="1" dirty="0" err="1"/>
              <a:t>Unterrichtsvorhaben</a:t>
            </a:r>
            <a:r>
              <a:rPr b="1" dirty="0"/>
              <a:t> </a:t>
            </a:r>
            <a:r>
              <a:rPr dirty="0" err="1"/>
              <a:t>aus</a:t>
            </a:r>
            <a:r>
              <a:rPr dirty="0"/>
              <a:t> </a:t>
            </a:r>
            <a:r>
              <a:rPr dirty="0" err="1"/>
              <a:t>Klasse</a:t>
            </a:r>
            <a:r>
              <a:rPr dirty="0"/>
              <a:t> 10 </a:t>
            </a:r>
            <a:r>
              <a:rPr dirty="0" err="1"/>
              <a:t>als</a:t>
            </a:r>
            <a:r>
              <a:rPr dirty="0"/>
              <a:t> </a:t>
            </a:r>
            <a:r>
              <a:rPr dirty="0" err="1"/>
              <a:t>mögliche</a:t>
            </a:r>
            <a:r>
              <a:rPr dirty="0"/>
              <a:t> </a:t>
            </a:r>
            <a:r>
              <a:rPr dirty="0" err="1"/>
              <a:t>Prüfungsgrundlage</a:t>
            </a:r>
            <a:r>
              <a:rPr dirty="0"/>
              <a:t> </a:t>
            </a:r>
            <a:r>
              <a:rPr dirty="0" err="1"/>
              <a:t>mit</a:t>
            </a:r>
            <a:r>
              <a:rPr dirty="0"/>
              <a:t>.</a:t>
            </a:r>
          </a:p>
        </p:txBody>
      </p:sp>
      <p:sp>
        <p:nvSpPr>
          <p:cNvPr id="144" name="Foliennummernplatzhalter 4"/>
          <p:cNvSpPr txBox="1">
            <a:spLocks noGrp="1"/>
          </p:cNvSpPr>
          <p:nvPr>
            <p:ph type="sldNum" sz="quarter" idx="2"/>
          </p:nvPr>
        </p:nvSpPr>
        <p:spPr>
          <a:xfrm>
            <a:off x="8428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13</a:t>
            </a:fld>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6" name="Titel 1"/>
          <p:cNvSpPr txBox="1">
            <a:spLocks noGrp="1"/>
          </p:cNvSpPr>
          <p:nvPr>
            <p:ph type="title"/>
          </p:nvPr>
        </p:nvSpPr>
        <p:spPr>
          <a:xfrm>
            <a:off x="457200" y="274638"/>
            <a:ext cx="8229600" cy="994123"/>
          </a:xfrm>
          <a:prstGeom prst="rect">
            <a:avLst/>
          </a:prstGeom>
        </p:spPr>
        <p:txBody>
          <a:bodyPr>
            <a:normAutofit fontScale="90000"/>
          </a:bodyPr>
          <a:lstStyle/>
          <a:p>
            <a:pPr defTabSz="896111">
              <a:defRPr sz="3822" b="1"/>
            </a:pPr>
            <a:r>
              <a:t>Mündliche</a:t>
            </a:r>
            <a:r>
              <a:rPr sz="3528"/>
              <a:t> Abweichungsprüfungen</a:t>
            </a:r>
            <a:br>
              <a:rPr sz="3528"/>
            </a:br>
            <a:r>
              <a:rPr sz="2352"/>
              <a:t>Termine</a:t>
            </a:r>
          </a:p>
        </p:txBody>
      </p:sp>
      <p:sp>
        <p:nvSpPr>
          <p:cNvPr id="147" name="Inhaltsplatzhalter 2"/>
          <p:cNvSpPr txBox="1">
            <a:spLocks noGrp="1"/>
          </p:cNvSpPr>
          <p:nvPr>
            <p:ph type="body" idx="1"/>
          </p:nvPr>
        </p:nvSpPr>
        <p:spPr>
          <a:xfrm>
            <a:off x="457200" y="1412775"/>
            <a:ext cx="8229600" cy="4713388"/>
          </a:xfrm>
          <a:prstGeom prst="rect">
            <a:avLst/>
          </a:prstGeom>
        </p:spPr>
        <p:txBody>
          <a:bodyPr/>
          <a:lstStyle/>
          <a:p>
            <a:pPr>
              <a:spcBef>
                <a:spcPts val="400"/>
              </a:spcBef>
              <a:defRPr sz="1800"/>
            </a:pPr>
            <a:endParaRPr dirty="0"/>
          </a:p>
          <a:p>
            <a:pPr>
              <a:spcBef>
                <a:spcPts val="400"/>
              </a:spcBef>
              <a:defRPr sz="1800"/>
            </a:pPr>
            <a:r>
              <a:rPr dirty="0"/>
              <a:t>Die </a:t>
            </a:r>
            <a:r>
              <a:rPr dirty="0" err="1"/>
              <a:t>mündlichen</a:t>
            </a:r>
            <a:r>
              <a:rPr dirty="0"/>
              <a:t> </a:t>
            </a:r>
            <a:r>
              <a:rPr dirty="0" err="1"/>
              <a:t>Prüfungen</a:t>
            </a:r>
            <a:r>
              <a:rPr dirty="0"/>
              <a:t> </a:t>
            </a:r>
            <a:r>
              <a:rPr dirty="0" err="1"/>
              <a:t>werden</a:t>
            </a:r>
            <a:r>
              <a:rPr dirty="0"/>
              <a:t> von der Schule </a:t>
            </a:r>
            <a:r>
              <a:rPr dirty="0" err="1"/>
              <a:t>terminiert</a:t>
            </a:r>
            <a:br>
              <a:rPr dirty="0"/>
            </a:br>
            <a:r>
              <a:rPr dirty="0" err="1">
                <a:solidFill>
                  <a:srgbClr val="C00000"/>
                </a:solidFill>
              </a:rPr>
              <a:t>Zeitraum</a:t>
            </a:r>
            <a:r>
              <a:rPr dirty="0">
                <a:solidFill>
                  <a:srgbClr val="C00000"/>
                </a:solidFill>
              </a:rPr>
              <a:t>: </a:t>
            </a:r>
            <a:r>
              <a:rPr lang="de-DE" dirty="0">
                <a:solidFill>
                  <a:srgbClr val="C00000"/>
                </a:solidFill>
              </a:rPr>
              <a:t>Freitag</a:t>
            </a:r>
            <a:r>
              <a:rPr dirty="0">
                <a:solidFill>
                  <a:srgbClr val="C00000"/>
                </a:solidFill>
              </a:rPr>
              <a:t>, </a:t>
            </a:r>
            <a:r>
              <a:rPr lang="de-DE" dirty="0">
                <a:solidFill>
                  <a:srgbClr val="C00000"/>
                </a:solidFill>
              </a:rPr>
              <a:t>18</a:t>
            </a:r>
            <a:r>
              <a:rPr dirty="0">
                <a:solidFill>
                  <a:srgbClr val="C00000"/>
                </a:solidFill>
              </a:rPr>
              <a:t>. Juni - </a:t>
            </a:r>
            <a:r>
              <a:rPr lang="de-DE" dirty="0">
                <a:solidFill>
                  <a:srgbClr val="C00000"/>
                </a:solidFill>
              </a:rPr>
              <a:t>Dienstag</a:t>
            </a:r>
            <a:r>
              <a:rPr dirty="0">
                <a:solidFill>
                  <a:srgbClr val="C00000"/>
                </a:solidFill>
              </a:rPr>
              <a:t>, </a:t>
            </a:r>
            <a:r>
              <a:rPr lang="de-DE" dirty="0">
                <a:solidFill>
                  <a:srgbClr val="C00000"/>
                </a:solidFill>
              </a:rPr>
              <a:t>29.Juni</a:t>
            </a:r>
            <a:r>
              <a:rPr dirty="0">
                <a:solidFill>
                  <a:srgbClr val="C00000"/>
                </a:solidFill>
              </a:rPr>
              <a:t> 202</a:t>
            </a:r>
            <a:r>
              <a:rPr lang="de-DE" dirty="0">
                <a:solidFill>
                  <a:srgbClr val="C00000"/>
                </a:solidFill>
              </a:rPr>
              <a:t>7</a:t>
            </a:r>
            <a:br>
              <a:rPr dirty="0">
                <a:solidFill>
                  <a:srgbClr val="C00000"/>
                </a:solidFill>
              </a:rPr>
            </a:br>
            <a:endParaRPr dirty="0">
              <a:solidFill>
                <a:srgbClr val="C00000"/>
              </a:solidFill>
            </a:endParaRPr>
          </a:p>
          <a:p>
            <a:pPr>
              <a:spcBef>
                <a:spcPts val="1200"/>
              </a:spcBef>
              <a:defRPr sz="1800"/>
            </a:pPr>
            <a:r>
              <a:rPr dirty="0"/>
              <a:t>Die </a:t>
            </a:r>
            <a:r>
              <a:rPr dirty="0" err="1"/>
              <a:t>Prüfungen</a:t>
            </a:r>
            <a:r>
              <a:rPr dirty="0"/>
              <a:t> </a:t>
            </a:r>
            <a:r>
              <a:rPr dirty="0" err="1"/>
              <a:t>können</a:t>
            </a:r>
            <a:r>
              <a:rPr dirty="0"/>
              <a:t> </a:t>
            </a:r>
            <a:r>
              <a:rPr dirty="0" err="1"/>
              <a:t>vormittags</a:t>
            </a:r>
            <a:r>
              <a:rPr dirty="0"/>
              <a:t> </a:t>
            </a:r>
            <a:r>
              <a:rPr dirty="0" err="1"/>
              <a:t>oder</a:t>
            </a:r>
            <a:r>
              <a:rPr dirty="0"/>
              <a:t> </a:t>
            </a:r>
            <a:r>
              <a:rPr dirty="0" err="1"/>
              <a:t>nachmittags</a:t>
            </a:r>
            <a:r>
              <a:rPr dirty="0"/>
              <a:t> </a:t>
            </a:r>
            <a:r>
              <a:rPr dirty="0" err="1"/>
              <a:t>stattfinden</a:t>
            </a:r>
            <a:r>
              <a:rPr dirty="0"/>
              <a:t>; </a:t>
            </a:r>
            <a:r>
              <a:rPr dirty="0" err="1"/>
              <a:t>sie</a:t>
            </a:r>
            <a:r>
              <a:rPr dirty="0"/>
              <a:t> </a:t>
            </a:r>
            <a:r>
              <a:rPr dirty="0" err="1"/>
              <a:t>dürfen</a:t>
            </a:r>
            <a:r>
              <a:rPr dirty="0"/>
              <a:t> </a:t>
            </a:r>
            <a:r>
              <a:rPr dirty="0" err="1"/>
              <a:t>i</a:t>
            </a:r>
            <a:r>
              <a:rPr dirty="0"/>
              <a:t>. d. R. </a:t>
            </a:r>
            <a:r>
              <a:rPr dirty="0" err="1"/>
              <a:t>zu</a:t>
            </a:r>
            <a:r>
              <a:rPr dirty="0"/>
              <a:t> </a:t>
            </a:r>
            <a:r>
              <a:rPr dirty="0" err="1"/>
              <a:t>keinem</a:t>
            </a:r>
            <a:r>
              <a:rPr dirty="0"/>
              <a:t> </a:t>
            </a:r>
            <a:r>
              <a:rPr dirty="0" err="1"/>
              <a:t>Unterrichtsausfall</a:t>
            </a:r>
            <a:r>
              <a:rPr dirty="0"/>
              <a:t> </a:t>
            </a:r>
            <a:r>
              <a:rPr dirty="0" err="1"/>
              <a:t>führen</a:t>
            </a:r>
            <a:r>
              <a:rPr dirty="0"/>
              <a:t>.</a:t>
            </a:r>
          </a:p>
          <a:p>
            <a:pPr>
              <a:spcBef>
                <a:spcPts val="400"/>
              </a:spcBef>
              <a:defRPr sz="1800"/>
            </a:pPr>
            <a:endParaRPr dirty="0"/>
          </a:p>
          <a:p>
            <a:pPr>
              <a:spcBef>
                <a:spcPts val="400"/>
              </a:spcBef>
              <a:defRPr sz="1800"/>
            </a:pPr>
            <a:r>
              <a:rPr dirty="0"/>
              <a:t>Der </a:t>
            </a:r>
            <a:r>
              <a:rPr dirty="0" err="1"/>
              <a:t>Termin</a:t>
            </a:r>
            <a:r>
              <a:rPr dirty="0"/>
              <a:t> </a:t>
            </a:r>
            <a:r>
              <a:rPr dirty="0" err="1"/>
              <a:t>wird</a:t>
            </a:r>
            <a:r>
              <a:rPr dirty="0"/>
              <a:t> dem </a:t>
            </a:r>
            <a:r>
              <a:rPr dirty="0" err="1"/>
              <a:t>Prüfling</a:t>
            </a:r>
            <a:r>
              <a:rPr dirty="0"/>
              <a:t> </a:t>
            </a:r>
            <a:r>
              <a:rPr dirty="0" err="1"/>
              <a:t>spätestens</a:t>
            </a:r>
            <a:r>
              <a:rPr dirty="0"/>
              <a:t> am </a:t>
            </a:r>
            <a:r>
              <a:rPr dirty="0" err="1"/>
              <a:t>Unterrichtstag</a:t>
            </a:r>
            <a:r>
              <a:rPr dirty="0"/>
              <a:t> </a:t>
            </a:r>
            <a:r>
              <a:rPr dirty="0" err="1"/>
              <a:t>vor</a:t>
            </a:r>
            <a:r>
              <a:rPr dirty="0"/>
              <a:t> dem </a:t>
            </a:r>
            <a:r>
              <a:rPr dirty="0" err="1"/>
              <a:t>Prüfungstermin</a:t>
            </a:r>
            <a:r>
              <a:rPr dirty="0"/>
              <a:t> </a:t>
            </a:r>
            <a:r>
              <a:rPr dirty="0" err="1"/>
              <a:t>bekannt</a:t>
            </a:r>
            <a:r>
              <a:rPr dirty="0"/>
              <a:t> </a:t>
            </a:r>
            <a:r>
              <a:rPr dirty="0" err="1"/>
              <a:t>gegeben</a:t>
            </a:r>
            <a:r>
              <a:rPr dirty="0"/>
              <a:t>. </a:t>
            </a:r>
          </a:p>
          <a:p>
            <a:pPr>
              <a:spcBef>
                <a:spcPts val="400"/>
              </a:spcBef>
              <a:defRPr sz="1800"/>
            </a:pPr>
            <a:endParaRPr dirty="0"/>
          </a:p>
          <a:p>
            <a:pPr>
              <a:spcBef>
                <a:spcPts val="400"/>
              </a:spcBef>
              <a:defRPr sz="1800"/>
            </a:pPr>
            <a:r>
              <a:rPr dirty="0"/>
              <a:t>Der </a:t>
            </a:r>
            <a:r>
              <a:rPr dirty="0" err="1"/>
              <a:t>Prüfling</a:t>
            </a:r>
            <a:r>
              <a:rPr dirty="0"/>
              <a:t> hat am </a:t>
            </a:r>
            <a:r>
              <a:rPr dirty="0" err="1"/>
              <a:t>Prüfungstag</a:t>
            </a:r>
            <a:r>
              <a:rPr dirty="0"/>
              <a:t> </a:t>
            </a:r>
            <a:r>
              <a:rPr dirty="0" err="1"/>
              <a:t>unterrichtsfrei</a:t>
            </a:r>
            <a:r>
              <a:rPr dirty="0"/>
              <a:t>.</a:t>
            </a:r>
          </a:p>
        </p:txBody>
      </p:sp>
      <p:sp>
        <p:nvSpPr>
          <p:cNvPr id="148" name="Foliennummernplatzhalter 4"/>
          <p:cNvSpPr txBox="1">
            <a:spLocks noGrp="1"/>
          </p:cNvSpPr>
          <p:nvPr>
            <p:ph type="sldNum" sz="quarter" idx="2"/>
          </p:nvPr>
        </p:nvSpPr>
        <p:spPr>
          <a:xfrm>
            <a:off x="8428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14</a:t>
            </a:fld>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0" name="Titel 1"/>
          <p:cNvSpPr txBox="1">
            <a:spLocks noGrp="1"/>
          </p:cNvSpPr>
          <p:nvPr>
            <p:ph type="title"/>
          </p:nvPr>
        </p:nvSpPr>
        <p:spPr>
          <a:xfrm>
            <a:off x="457200" y="274638"/>
            <a:ext cx="8229600" cy="994123"/>
          </a:xfrm>
          <a:prstGeom prst="rect">
            <a:avLst/>
          </a:prstGeom>
        </p:spPr>
        <p:txBody>
          <a:bodyPr>
            <a:normAutofit fontScale="90000"/>
          </a:bodyPr>
          <a:lstStyle/>
          <a:p>
            <a:pPr defTabSz="896111">
              <a:defRPr sz="3822" b="1"/>
            </a:pPr>
            <a:r>
              <a:t>Festlegung der Abschlussnote</a:t>
            </a:r>
            <a:br/>
            <a:r>
              <a:rPr sz="2352"/>
              <a:t>nach einer mündlichen Abweichungsprüfung</a:t>
            </a:r>
          </a:p>
        </p:txBody>
      </p:sp>
      <p:sp>
        <p:nvSpPr>
          <p:cNvPr id="151" name="Inhaltsplatzhalter 2"/>
          <p:cNvSpPr txBox="1">
            <a:spLocks noGrp="1"/>
          </p:cNvSpPr>
          <p:nvPr>
            <p:ph type="body" idx="1"/>
          </p:nvPr>
        </p:nvSpPr>
        <p:spPr>
          <a:xfrm>
            <a:off x="457200" y="1412775"/>
            <a:ext cx="8229600" cy="4713388"/>
          </a:xfrm>
          <a:prstGeom prst="rect">
            <a:avLst/>
          </a:prstGeom>
        </p:spPr>
        <p:txBody>
          <a:bodyPr/>
          <a:lstStyle/>
          <a:p>
            <a:pPr>
              <a:lnSpc>
                <a:spcPct val="120000"/>
              </a:lnSpc>
              <a:spcBef>
                <a:spcPts val="600"/>
              </a:spcBef>
              <a:defRPr sz="1600"/>
            </a:pPr>
            <a:endParaRPr/>
          </a:p>
          <a:p>
            <a:pPr>
              <a:lnSpc>
                <a:spcPct val="120000"/>
              </a:lnSpc>
              <a:spcBef>
                <a:spcPts val="600"/>
              </a:spcBef>
              <a:defRPr sz="1600"/>
            </a:pPr>
            <a:r>
              <a:t>Nach jeder Prüfung oder jedem Block inhaltsgleicher Prüfungen berät der Fachprüfungsausschuss über die Prüfungsleistung. </a:t>
            </a:r>
          </a:p>
          <a:p>
            <a:pPr>
              <a:lnSpc>
                <a:spcPct val="120000"/>
              </a:lnSpc>
              <a:spcBef>
                <a:spcPts val="600"/>
              </a:spcBef>
              <a:defRPr sz="1600"/>
            </a:pPr>
            <a:r>
              <a:t>Die Fachlehrkraft beurteilt die Prüfungsleistung und macht einen Bewertungsvorschlag. </a:t>
            </a:r>
          </a:p>
          <a:p>
            <a:pPr>
              <a:lnSpc>
                <a:spcPct val="120000"/>
              </a:lnSpc>
              <a:spcBef>
                <a:spcPts val="600"/>
              </a:spcBef>
              <a:defRPr sz="1600"/>
            </a:pPr>
            <a:r>
              <a:t>Der Fachprüfungsausschuss berät und beschließt die Bewertung. </a:t>
            </a:r>
          </a:p>
          <a:p>
            <a:pPr>
              <a:lnSpc>
                <a:spcPct val="120000"/>
              </a:lnSpc>
              <a:spcBef>
                <a:spcPts val="600"/>
              </a:spcBef>
              <a:defRPr sz="1600"/>
            </a:pPr>
            <a:r>
              <a:t>Das Ergebnis der mündlichen Prüfung wird in einer </a:t>
            </a:r>
            <a:r>
              <a:rPr i="1"/>
              <a:t>ganzen</a:t>
            </a:r>
            <a:r>
              <a:t> Note ausgedrückt und im Protokoll begründet.</a:t>
            </a:r>
          </a:p>
          <a:p>
            <a:pPr>
              <a:lnSpc>
                <a:spcPct val="120000"/>
              </a:lnSpc>
              <a:spcBef>
                <a:spcPts val="600"/>
              </a:spcBef>
              <a:defRPr sz="1600"/>
            </a:pPr>
            <a:r>
              <a:t>Im Anschluss setzt der Prüfungsausschuss die Abschlussnote für das Fach fest. Gewichtung:   </a:t>
            </a:r>
          </a:p>
          <a:p>
            <a:pPr>
              <a:lnSpc>
                <a:spcPct val="120000"/>
              </a:lnSpc>
              <a:spcBef>
                <a:spcPts val="600"/>
              </a:spcBef>
              <a:defRPr sz="1600"/>
            </a:pPr>
            <a:r>
              <a:t>5 (Vornote) : 3 (Note der schriftlichen Prüfung) : 2 (Note der mündlichen Prüfung) </a:t>
            </a:r>
          </a:p>
          <a:p>
            <a:pPr>
              <a:lnSpc>
                <a:spcPct val="120000"/>
              </a:lnSpc>
              <a:spcBef>
                <a:spcPts val="600"/>
              </a:spcBef>
              <a:defRPr sz="1600"/>
            </a:pPr>
            <a:r>
              <a:t>Ergeben sich bei der Berechnung der Abschlussnote Dezimalstellen, so ist nur in diesem Fall bis einschließlich Dezimalstelle 5 die bessere Note, in den anderen Fällen die schlechtere Note festzusetzen. </a:t>
            </a:r>
          </a:p>
          <a:p>
            <a:pPr>
              <a:lnSpc>
                <a:spcPct val="120000"/>
              </a:lnSpc>
              <a:spcBef>
                <a:spcPts val="600"/>
              </a:spcBef>
              <a:defRPr sz="1600" b="1"/>
            </a:pPr>
            <a:r>
              <a:t>Die Abschlussnote wird in das Zeugnis übernommen</a:t>
            </a:r>
          </a:p>
        </p:txBody>
      </p:sp>
      <p:sp>
        <p:nvSpPr>
          <p:cNvPr id="152" name="Foliennummernplatzhalter 4"/>
          <p:cNvSpPr txBox="1">
            <a:spLocks noGrp="1"/>
          </p:cNvSpPr>
          <p:nvPr>
            <p:ph type="sldNum" sz="quarter" idx="2"/>
          </p:nvPr>
        </p:nvSpPr>
        <p:spPr>
          <a:xfrm>
            <a:off x="8428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15</a:t>
            </a:fld>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9" name="Titel 1"/>
          <p:cNvSpPr txBox="1">
            <a:spLocks noGrp="1"/>
          </p:cNvSpPr>
          <p:nvPr>
            <p:ph type="title"/>
          </p:nvPr>
        </p:nvSpPr>
        <p:spPr>
          <a:xfrm>
            <a:off x="457200" y="274638"/>
            <a:ext cx="8229600" cy="994123"/>
          </a:xfrm>
          <a:prstGeom prst="rect">
            <a:avLst/>
          </a:prstGeom>
        </p:spPr>
        <p:txBody>
          <a:bodyPr>
            <a:normAutofit fontScale="90000"/>
          </a:bodyPr>
          <a:lstStyle/>
          <a:p>
            <a:pPr defTabSz="896111">
              <a:defRPr sz="3822" b="1"/>
            </a:pPr>
            <a:r>
              <a:t>Mündliche Abweichungsprüfungen</a:t>
            </a:r>
            <a:br/>
            <a:r>
              <a:rPr sz="2352"/>
              <a:t>Prüfungsaufgaben und Vorbereitungszeit</a:t>
            </a:r>
          </a:p>
        </p:txBody>
      </p:sp>
      <p:sp>
        <p:nvSpPr>
          <p:cNvPr id="160" name="Inhaltsplatzhalter 2"/>
          <p:cNvSpPr txBox="1">
            <a:spLocks noGrp="1"/>
          </p:cNvSpPr>
          <p:nvPr>
            <p:ph type="body" idx="1"/>
          </p:nvPr>
        </p:nvSpPr>
        <p:spPr>
          <a:xfrm>
            <a:off x="457200" y="1812659"/>
            <a:ext cx="8229600" cy="4713388"/>
          </a:xfrm>
          <a:prstGeom prst="rect">
            <a:avLst/>
          </a:prstGeom>
        </p:spPr>
        <p:txBody>
          <a:bodyPr/>
          <a:lstStyle/>
          <a:p>
            <a:pPr>
              <a:spcBef>
                <a:spcPts val="400"/>
              </a:spcBef>
              <a:defRPr sz="1800"/>
            </a:pPr>
            <a:r>
              <a:t>Der Prüfling erhält zur Vorbereitung auf die mündliche Prüfung die Aufgabenstellung in schriftlicher Form. </a:t>
            </a:r>
          </a:p>
          <a:p>
            <a:pPr>
              <a:spcBef>
                <a:spcPts val="400"/>
              </a:spcBef>
              <a:defRPr sz="1800"/>
            </a:pPr>
            <a:endParaRPr/>
          </a:p>
          <a:p>
            <a:pPr>
              <a:spcBef>
                <a:spcPts val="400"/>
              </a:spcBef>
              <a:defRPr sz="1800"/>
            </a:pPr>
            <a:r>
              <a:t>Die Vorbereitungszeit beträgt 10 Minuten.</a:t>
            </a:r>
          </a:p>
          <a:p>
            <a:pPr>
              <a:spcBef>
                <a:spcPts val="400"/>
              </a:spcBef>
              <a:defRPr sz="1800"/>
            </a:pPr>
            <a:endParaRPr/>
          </a:p>
          <a:p>
            <a:pPr>
              <a:spcBef>
                <a:spcPts val="400"/>
              </a:spcBef>
              <a:defRPr sz="1800"/>
            </a:pPr>
            <a:r>
              <a:t>Eine Wahl unter mehreren Aufgaben ist nicht zulässig. </a:t>
            </a:r>
          </a:p>
        </p:txBody>
      </p:sp>
      <p:sp>
        <p:nvSpPr>
          <p:cNvPr id="161" name="Foliennummernplatzhalter 4"/>
          <p:cNvSpPr txBox="1">
            <a:spLocks noGrp="1"/>
          </p:cNvSpPr>
          <p:nvPr>
            <p:ph type="sldNum" sz="quarter" idx="2"/>
          </p:nvPr>
        </p:nvSpPr>
        <p:spPr>
          <a:xfrm>
            <a:off x="8428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16</a:t>
            </a:fld>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4" name="Titel 1"/>
          <p:cNvSpPr txBox="1">
            <a:spLocks noGrp="1"/>
          </p:cNvSpPr>
          <p:nvPr>
            <p:ph type="title"/>
          </p:nvPr>
        </p:nvSpPr>
        <p:spPr>
          <a:xfrm>
            <a:off x="457200" y="274638"/>
            <a:ext cx="8229600" cy="994123"/>
          </a:xfrm>
          <a:prstGeom prst="rect">
            <a:avLst/>
          </a:prstGeom>
        </p:spPr>
        <p:txBody>
          <a:bodyPr>
            <a:normAutofit fontScale="90000"/>
          </a:bodyPr>
          <a:lstStyle/>
          <a:p>
            <a:pPr defTabSz="676655">
              <a:spcBef>
                <a:spcPts val="800"/>
              </a:spcBef>
              <a:defRPr sz="2886" b="1"/>
            </a:pPr>
            <a:r>
              <a:t>Aktuelles</a:t>
            </a:r>
            <a:r>
              <a:rPr sz="3256"/>
              <a:t> zur ZP10</a:t>
            </a:r>
            <a:br>
              <a:rPr sz="3256"/>
            </a:br>
            <a:endParaRPr sz="3256"/>
          </a:p>
        </p:txBody>
      </p:sp>
      <p:sp>
        <p:nvSpPr>
          <p:cNvPr id="155" name="Foliennummernplatzhalter 4"/>
          <p:cNvSpPr txBox="1">
            <a:spLocks noGrp="1"/>
          </p:cNvSpPr>
          <p:nvPr>
            <p:ph type="sldNum" sz="quarter" idx="2"/>
          </p:nvPr>
        </p:nvSpPr>
        <p:spPr>
          <a:xfrm>
            <a:off x="8428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17</a:t>
            </a:fld>
            <a:endParaRPr/>
          </a:p>
        </p:txBody>
      </p:sp>
      <p:sp>
        <p:nvSpPr>
          <p:cNvPr id="156" name="Textfeld 3"/>
          <p:cNvSpPr txBox="1"/>
          <p:nvPr/>
        </p:nvSpPr>
        <p:spPr>
          <a:xfrm>
            <a:off x="945311" y="1196751"/>
            <a:ext cx="7109361" cy="58966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150000"/>
              </a:lnSpc>
              <a:defRPr b="1">
                <a:solidFill>
                  <a:srgbClr val="C00000"/>
                </a:solidFill>
              </a:defRPr>
            </a:pPr>
            <a:r>
              <a:rPr dirty="0" err="1"/>
              <a:t>Aktuelle</a:t>
            </a:r>
            <a:r>
              <a:rPr dirty="0"/>
              <a:t> </a:t>
            </a:r>
            <a:r>
              <a:rPr dirty="0" err="1"/>
              <a:t>Informationen</a:t>
            </a:r>
            <a:r>
              <a:rPr dirty="0"/>
              <a:t> </a:t>
            </a:r>
            <a:r>
              <a:rPr dirty="0" err="1"/>
              <a:t>finden</a:t>
            </a:r>
            <a:r>
              <a:rPr dirty="0"/>
              <a:t> Sie </a:t>
            </a:r>
            <a:r>
              <a:rPr dirty="0" err="1"/>
              <a:t>im</a:t>
            </a:r>
            <a:r>
              <a:rPr dirty="0"/>
              <a:t> </a:t>
            </a:r>
            <a:r>
              <a:rPr dirty="0" err="1"/>
              <a:t>Bildungsportal</a:t>
            </a:r>
            <a:r>
              <a:rPr dirty="0"/>
              <a:t>:</a:t>
            </a:r>
          </a:p>
          <a:p>
            <a:pPr algn="ctr">
              <a:lnSpc>
                <a:spcPct val="150000"/>
              </a:lnSpc>
              <a:defRPr sz="1500"/>
            </a:pPr>
            <a:r>
              <a:rPr u="sng" dirty="0">
                <a:solidFill>
                  <a:srgbClr val="0000FF"/>
                </a:solidFill>
                <a:uFill>
                  <a:solidFill>
                    <a:srgbClr val="0000FF"/>
                  </a:solidFill>
                </a:uFill>
                <a:hlinkClick r:id="rId3"/>
              </a:rPr>
              <a:t>www.standardsicherung.schulministerium.nrw.de/cms/zentrale-pruefungen-10/uebersicht</a:t>
            </a:r>
            <a:endParaRPr lang="de-DE" u="sng" dirty="0">
              <a:solidFill>
                <a:srgbClr val="0000FF"/>
              </a:solidFill>
              <a:uFill>
                <a:solidFill>
                  <a:srgbClr val="0000FF"/>
                </a:solidFill>
              </a:uFill>
              <a:hlinkClick r:id="rId3"/>
            </a:endParaRPr>
          </a:p>
          <a:p>
            <a:pPr algn="ctr">
              <a:lnSpc>
                <a:spcPct val="150000"/>
              </a:lnSpc>
              <a:defRPr sz="1500"/>
            </a:pPr>
            <a:endParaRPr u="sng" dirty="0">
              <a:solidFill>
                <a:srgbClr val="0000FF"/>
              </a:solidFill>
              <a:uFill>
                <a:solidFill>
                  <a:srgbClr val="0000FF"/>
                </a:solidFill>
              </a:uFill>
              <a:hlinkClick r:id="rId3"/>
            </a:endParaRPr>
          </a:p>
          <a:p>
            <a:pPr defTabSz="457200">
              <a:defRPr sz="1600" b="1">
                <a:latin typeface="+mn-lt"/>
                <a:ea typeface="+mn-ea"/>
                <a:cs typeface="+mn-cs"/>
                <a:sym typeface="Helvetica"/>
              </a:defRPr>
            </a:pPr>
            <a:r>
              <a:rPr sz="1500" dirty="0"/>
              <a:t>Login: 166637, </a:t>
            </a:r>
            <a:r>
              <a:rPr sz="1500" dirty="0" err="1"/>
              <a:t>Passwort</a:t>
            </a:r>
            <a:r>
              <a:rPr sz="1500" dirty="0"/>
              <a:t>: 1SBPKsJ7</a:t>
            </a:r>
          </a:p>
          <a:p>
            <a:pPr algn="ctr">
              <a:lnSpc>
                <a:spcPct val="150000"/>
              </a:lnSpc>
              <a:defRPr sz="1500"/>
            </a:pPr>
            <a:endParaRPr sz="1500" dirty="0"/>
          </a:p>
          <a:p>
            <a:pPr algn="ctr">
              <a:lnSpc>
                <a:spcPct val="150000"/>
              </a:lnSpc>
              <a:defRPr sz="1500"/>
            </a:pPr>
            <a:endParaRPr sz="1500" dirty="0"/>
          </a:p>
          <a:p>
            <a:pPr algn="ctr">
              <a:lnSpc>
                <a:spcPct val="150000"/>
              </a:lnSpc>
              <a:defRPr sz="1500"/>
            </a:pPr>
            <a:endParaRPr sz="1500" dirty="0"/>
          </a:p>
          <a:p>
            <a:pPr>
              <a:lnSpc>
                <a:spcPct val="150000"/>
              </a:lnSpc>
              <a:defRPr sz="1200"/>
            </a:pPr>
            <a:endParaRPr sz="1500" dirty="0"/>
          </a:p>
          <a:p>
            <a:pPr>
              <a:lnSpc>
                <a:spcPct val="150000"/>
              </a:lnSpc>
              <a:defRPr sz="1200"/>
            </a:pPr>
            <a:endParaRPr sz="1500" dirty="0"/>
          </a:p>
          <a:p>
            <a:pPr>
              <a:lnSpc>
                <a:spcPct val="150000"/>
              </a:lnSpc>
            </a:pPr>
            <a:endParaRPr sz="1500" dirty="0"/>
          </a:p>
          <a:p>
            <a:pPr>
              <a:lnSpc>
                <a:spcPct val="150000"/>
              </a:lnSpc>
            </a:pPr>
            <a:endParaRPr sz="1500" dirty="0"/>
          </a:p>
          <a:p>
            <a:pPr>
              <a:lnSpc>
                <a:spcPct val="150000"/>
              </a:lnSpc>
            </a:pPr>
            <a:endParaRPr sz="1500" dirty="0"/>
          </a:p>
          <a:p>
            <a:pPr>
              <a:lnSpc>
                <a:spcPct val="150000"/>
              </a:lnSpc>
            </a:pPr>
            <a:endParaRPr sz="1500" dirty="0"/>
          </a:p>
          <a:p>
            <a:pPr>
              <a:lnSpc>
                <a:spcPct val="150000"/>
              </a:lnSpc>
            </a:pPr>
            <a:endParaRPr sz="1500" dirty="0"/>
          </a:p>
          <a:p>
            <a:pPr>
              <a:lnSpc>
                <a:spcPct val="150000"/>
              </a:lnSpc>
            </a:pPr>
            <a:endParaRPr sz="1500" dirty="0"/>
          </a:p>
          <a:p>
            <a:pPr>
              <a:lnSpc>
                <a:spcPct val="150000"/>
              </a:lnSpc>
            </a:pPr>
            <a:endParaRPr sz="1500" dirty="0"/>
          </a:p>
        </p:txBody>
      </p:sp>
      <p:pic>
        <p:nvPicPr>
          <p:cNvPr id="157" name="Grafik 5" descr="Grafik 5"/>
          <p:cNvPicPr>
            <a:picLocks noChangeAspect="1"/>
          </p:cNvPicPr>
          <p:nvPr/>
        </p:nvPicPr>
        <p:blipFill>
          <a:blip r:embed="rId4"/>
          <a:srcRect l="1794" r="3150" b="1155"/>
          <a:stretch>
            <a:fillRect/>
          </a:stretch>
        </p:blipFill>
        <p:spPr>
          <a:xfrm>
            <a:off x="1025706" y="3086100"/>
            <a:ext cx="7632849" cy="3233176"/>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3" name="Titel 1"/>
          <p:cNvSpPr txBox="1">
            <a:spLocks noGrp="1"/>
          </p:cNvSpPr>
          <p:nvPr>
            <p:ph type="title"/>
          </p:nvPr>
        </p:nvSpPr>
        <p:spPr>
          <a:xfrm>
            <a:off x="457200" y="274638"/>
            <a:ext cx="8229600" cy="994123"/>
          </a:xfrm>
          <a:prstGeom prst="rect">
            <a:avLst/>
          </a:prstGeom>
        </p:spPr>
        <p:txBody>
          <a:bodyPr/>
          <a:lstStyle>
            <a:lvl1pPr>
              <a:defRPr b="1"/>
            </a:lvl1pPr>
          </a:lstStyle>
          <a:p>
            <a:r>
              <a:t>Übungsmaterialien</a:t>
            </a:r>
          </a:p>
        </p:txBody>
      </p:sp>
      <p:sp>
        <p:nvSpPr>
          <p:cNvPr id="164" name="Inhaltsplatzhalter 2"/>
          <p:cNvSpPr txBox="1">
            <a:spLocks noGrp="1"/>
          </p:cNvSpPr>
          <p:nvPr>
            <p:ph type="body" idx="1"/>
          </p:nvPr>
        </p:nvSpPr>
        <p:spPr>
          <a:xfrm>
            <a:off x="457200" y="1412775"/>
            <a:ext cx="8229600" cy="4713388"/>
          </a:xfrm>
          <a:prstGeom prst="rect">
            <a:avLst/>
          </a:prstGeom>
        </p:spPr>
        <p:txBody>
          <a:bodyPr/>
          <a:lstStyle/>
          <a:p>
            <a:pPr>
              <a:spcBef>
                <a:spcPts val="600"/>
              </a:spcBef>
              <a:defRPr sz="1800"/>
            </a:pPr>
            <a:endParaRPr/>
          </a:p>
          <a:p>
            <a:pPr>
              <a:spcBef>
                <a:spcPts val="600"/>
              </a:spcBef>
              <a:defRPr sz="1800"/>
            </a:pPr>
            <a:r>
              <a:t>Prüfungsarbeiten mit Bewertungsvorgaben aus den vorausgegangenen drei Prüfungsjahren stehen den Schulen zu Lehr- und Lernzwecken mit schulspezifischen Zugangsdaten im Bildungsportal zur Verfügung:</a:t>
            </a:r>
          </a:p>
          <a:p>
            <a:pPr marL="0" indent="355600">
              <a:spcBef>
                <a:spcPts val="400"/>
              </a:spcBef>
              <a:buSzTx/>
              <a:buNone/>
              <a:defRPr sz="1400" u="sng"/>
            </a:pPr>
            <a:r>
              <a:rPr>
                <a:solidFill>
                  <a:srgbClr val="0000FF"/>
                </a:solidFill>
                <a:uFill>
                  <a:solidFill>
                    <a:srgbClr val="0000FF"/>
                  </a:solidFill>
                </a:uFill>
                <a:hlinkClick r:id="rId3"/>
              </a:rPr>
              <a:t>www.standardsicherung.schulministerium.nrw.de/cms/zentrale-pruefungen-10/pruefungsaufgaben</a:t>
            </a:r>
          </a:p>
          <a:p>
            <a:pPr>
              <a:spcBef>
                <a:spcPts val="1200"/>
              </a:spcBef>
              <a:defRPr sz="1800"/>
            </a:pPr>
            <a:r>
              <a:t>Die Lehrkräfte sowie Schülerinnen und Schüler haben Anspruch auf Einsicht in die Aufgabenstellungen und Auswertungsanleitungen. </a:t>
            </a:r>
          </a:p>
          <a:p>
            <a:pPr>
              <a:spcBef>
                <a:spcPts val="400"/>
              </a:spcBef>
              <a:defRPr sz="1800"/>
            </a:pPr>
            <a:r>
              <a:t>Zugangsdaten zu den Prüfungsmaterialien: Login: 166637, Passwort: 1SBPKsJ7</a:t>
            </a:r>
          </a:p>
        </p:txBody>
      </p:sp>
      <p:sp>
        <p:nvSpPr>
          <p:cNvPr id="165" name="Foliennummernplatzhalter 4"/>
          <p:cNvSpPr txBox="1">
            <a:spLocks noGrp="1"/>
          </p:cNvSpPr>
          <p:nvPr>
            <p:ph type="sldNum" sz="quarter" idx="2"/>
          </p:nvPr>
        </p:nvSpPr>
        <p:spPr>
          <a:xfrm>
            <a:off x="8428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18</a:t>
            </a:fld>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7" name="Titel 1"/>
          <p:cNvSpPr txBox="1">
            <a:spLocks noGrp="1"/>
          </p:cNvSpPr>
          <p:nvPr>
            <p:ph type="title"/>
          </p:nvPr>
        </p:nvSpPr>
        <p:spPr>
          <a:xfrm>
            <a:off x="457200" y="274638"/>
            <a:ext cx="8229600" cy="994123"/>
          </a:xfrm>
          <a:prstGeom prst="rect">
            <a:avLst/>
          </a:prstGeom>
        </p:spPr>
        <p:txBody>
          <a:bodyPr>
            <a:normAutofit fontScale="90000"/>
          </a:bodyPr>
          <a:lstStyle>
            <a:lvl1pPr defTabSz="740663">
              <a:defRPr sz="3240" b="1"/>
            </a:lvl1pPr>
          </a:lstStyle>
          <a:p>
            <a:r>
              <a:t>Gewährung von Nachteilsausgleichen in den ZP10</a:t>
            </a:r>
          </a:p>
        </p:txBody>
      </p:sp>
      <p:sp>
        <p:nvSpPr>
          <p:cNvPr id="168" name="Inhaltsplatzhalter 2"/>
          <p:cNvSpPr txBox="1">
            <a:spLocks noGrp="1"/>
          </p:cNvSpPr>
          <p:nvPr>
            <p:ph type="body" idx="1"/>
          </p:nvPr>
        </p:nvSpPr>
        <p:spPr>
          <a:xfrm>
            <a:off x="217269" y="1485066"/>
            <a:ext cx="8229601" cy="4713388"/>
          </a:xfrm>
          <a:prstGeom prst="rect">
            <a:avLst/>
          </a:prstGeom>
        </p:spPr>
        <p:txBody>
          <a:bodyPr/>
          <a:lstStyle/>
          <a:p>
            <a:pPr marL="228600" indent="-228600">
              <a:lnSpc>
                <a:spcPct val="90000"/>
              </a:lnSpc>
              <a:spcBef>
                <a:spcPts val="1000"/>
              </a:spcBef>
              <a:defRPr sz="2000">
                <a:solidFill>
                  <a:srgbClr val="010101"/>
                </a:solidFill>
              </a:defRPr>
            </a:pPr>
            <a:endParaRPr dirty="0"/>
          </a:p>
          <a:p>
            <a:pPr marL="228600" indent="-228600">
              <a:lnSpc>
                <a:spcPct val="90000"/>
              </a:lnSpc>
              <a:spcBef>
                <a:spcPts val="1000"/>
              </a:spcBef>
              <a:defRPr sz="2000">
                <a:solidFill>
                  <a:srgbClr val="010101"/>
                </a:solidFill>
              </a:defRPr>
            </a:pPr>
            <a:r>
              <a:rPr dirty="0"/>
              <a:t>Die </a:t>
            </a:r>
            <a:r>
              <a:rPr dirty="0" err="1"/>
              <a:t>Schulleitung</a:t>
            </a:r>
            <a:r>
              <a:rPr dirty="0"/>
              <a:t> </a:t>
            </a:r>
            <a:r>
              <a:rPr dirty="0" err="1"/>
              <a:t>gewährt</a:t>
            </a:r>
            <a:r>
              <a:rPr dirty="0"/>
              <a:t> a</a:t>
            </a:r>
            <a:r>
              <a:rPr lang="de-DE" dirty="0" err="1"/>
              <a:t>u</a:t>
            </a:r>
            <a:r>
              <a:rPr dirty="0"/>
              <a:t>f </a:t>
            </a:r>
            <a:r>
              <a:rPr dirty="0" err="1"/>
              <a:t>Grundlage</a:t>
            </a:r>
            <a:r>
              <a:rPr dirty="0"/>
              <a:t> der </a:t>
            </a:r>
            <a:r>
              <a:rPr dirty="0" err="1"/>
              <a:t>bisherigen</a:t>
            </a:r>
            <a:r>
              <a:rPr dirty="0"/>
              <a:t> </a:t>
            </a:r>
            <a:r>
              <a:rPr dirty="0" err="1"/>
              <a:t>Förderpraxis</a:t>
            </a:r>
            <a:r>
              <a:rPr dirty="0"/>
              <a:t> </a:t>
            </a:r>
            <a:r>
              <a:rPr dirty="0" err="1"/>
              <a:t>bei</a:t>
            </a:r>
            <a:r>
              <a:rPr dirty="0"/>
              <a:t>  Lese-</a:t>
            </a:r>
            <a:r>
              <a:rPr dirty="0" err="1"/>
              <a:t>Rechtschreib</a:t>
            </a:r>
            <a:r>
              <a:rPr dirty="0"/>
              <a:t>-</a:t>
            </a:r>
            <a:r>
              <a:rPr dirty="0" err="1"/>
              <a:t>Schwäche</a:t>
            </a:r>
            <a:r>
              <a:rPr dirty="0"/>
              <a:t> </a:t>
            </a:r>
            <a:r>
              <a:rPr u="sng" dirty="0"/>
              <a:t>NUR</a:t>
            </a:r>
            <a:r>
              <a:rPr dirty="0"/>
              <a:t> </a:t>
            </a:r>
            <a:r>
              <a:rPr dirty="0" err="1"/>
              <a:t>Zeitverlängerung</a:t>
            </a:r>
            <a:r>
              <a:rPr dirty="0"/>
              <a:t> (15min).</a:t>
            </a:r>
            <a:r>
              <a:rPr lang="de-DE" dirty="0"/>
              <a:t> </a:t>
            </a:r>
          </a:p>
          <a:p>
            <a:pPr marL="0" indent="0">
              <a:lnSpc>
                <a:spcPct val="90000"/>
              </a:lnSpc>
              <a:spcBef>
                <a:spcPts val="1000"/>
              </a:spcBef>
              <a:buNone/>
              <a:defRPr sz="2000">
                <a:solidFill>
                  <a:srgbClr val="010101"/>
                </a:solidFill>
              </a:defRPr>
            </a:pPr>
            <a:r>
              <a:rPr lang="de-DE" b="1" dirty="0"/>
              <a:t>    Die Eltern stellen einen Antrag bei der Schulleitung!</a:t>
            </a:r>
            <a:endParaRPr b="1" dirty="0"/>
          </a:p>
          <a:p>
            <a:pPr marL="228600" indent="-228600">
              <a:lnSpc>
                <a:spcPct val="90000"/>
              </a:lnSpc>
              <a:spcBef>
                <a:spcPts val="1000"/>
              </a:spcBef>
              <a:defRPr sz="2000">
                <a:solidFill>
                  <a:srgbClr val="010101"/>
                </a:solidFill>
              </a:defRPr>
            </a:pPr>
            <a:r>
              <a:rPr dirty="0" err="1"/>
              <a:t>Modifizierte</a:t>
            </a:r>
            <a:r>
              <a:rPr dirty="0"/>
              <a:t> </a:t>
            </a:r>
            <a:r>
              <a:rPr dirty="0" err="1"/>
              <a:t>Aufgaben</a:t>
            </a:r>
            <a:r>
              <a:rPr dirty="0"/>
              <a:t> für </a:t>
            </a:r>
            <a:r>
              <a:rPr dirty="0" err="1"/>
              <a:t>Einschränkungen</a:t>
            </a:r>
            <a:r>
              <a:rPr dirty="0"/>
              <a:t> </a:t>
            </a:r>
            <a:r>
              <a:rPr dirty="0" err="1"/>
              <a:t>im</a:t>
            </a:r>
            <a:r>
              <a:rPr dirty="0"/>
              <a:t> </a:t>
            </a:r>
            <a:r>
              <a:rPr dirty="0" err="1"/>
              <a:t>Bereich</a:t>
            </a:r>
            <a:r>
              <a:rPr dirty="0"/>
              <a:t> </a:t>
            </a:r>
            <a:r>
              <a:rPr dirty="0" err="1"/>
              <a:t>Sehen</a:t>
            </a:r>
            <a:r>
              <a:rPr dirty="0"/>
              <a:t>, </a:t>
            </a:r>
            <a:r>
              <a:rPr dirty="0" err="1"/>
              <a:t>Hören</a:t>
            </a:r>
            <a:r>
              <a:rPr dirty="0"/>
              <a:t> u. </a:t>
            </a:r>
            <a:r>
              <a:rPr dirty="0" err="1"/>
              <a:t>Autismusspektrum</a:t>
            </a:r>
            <a:r>
              <a:rPr dirty="0"/>
              <a:t> </a:t>
            </a:r>
            <a:r>
              <a:rPr dirty="0" err="1"/>
              <a:t>müssen</a:t>
            </a:r>
            <a:r>
              <a:rPr dirty="0"/>
              <a:t> </a:t>
            </a:r>
            <a:r>
              <a:rPr dirty="0" err="1"/>
              <a:t>beim</a:t>
            </a:r>
            <a:r>
              <a:rPr dirty="0"/>
              <a:t>  Ministerium </a:t>
            </a:r>
            <a:r>
              <a:rPr dirty="0" err="1"/>
              <a:t>beantragt</a:t>
            </a:r>
            <a:r>
              <a:rPr dirty="0"/>
              <a:t> </a:t>
            </a:r>
            <a:r>
              <a:rPr dirty="0" err="1"/>
              <a:t>werden</a:t>
            </a:r>
            <a:r>
              <a:rPr dirty="0"/>
              <a:t> (</a:t>
            </a:r>
            <a:r>
              <a:rPr dirty="0" err="1"/>
              <a:t>Anmeldung</a:t>
            </a:r>
            <a:r>
              <a:rPr dirty="0"/>
              <a:t> ab November)</a:t>
            </a:r>
          </a:p>
          <a:p>
            <a:pPr marL="228600" indent="-228600">
              <a:lnSpc>
                <a:spcPct val="90000"/>
              </a:lnSpc>
              <a:spcBef>
                <a:spcPts val="1000"/>
              </a:spcBef>
              <a:defRPr sz="2000">
                <a:solidFill>
                  <a:srgbClr val="010101"/>
                </a:solidFill>
              </a:defRPr>
            </a:pPr>
            <a:r>
              <a:rPr dirty="0"/>
              <a:t>Kein </a:t>
            </a:r>
            <a:r>
              <a:rPr dirty="0" err="1"/>
              <a:t>Nachteilsaugleich</a:t>
            </a:r>
            <a:r>
              <a:rPr dirty="0"/>
              <a:t> </a:t>
            </a:r>
            <a:r>
              <a:rPr dirty="0" err="1"/>
              <a:t>ist</a:t>
            </a:r>
            <a:r>
              <a:rPr dirty="0"/>
              <a:t> </a:t>
            </a:r>
            <a:r>
              <a:rPr dirty="0" err="1"/>
              <a:t>vorgesehen</a:t>
            </a:r>
            <a:r>
              <a:rPr dirty="0"/>
              <a:t> </a:t>
            </a:r>
            <a:r>
              <a:rPr dirty="0" err="1"/>
              <a:t>bei</a:t>
            </a:r>
            <a:r>
              <a:rPr dirty="0"/>
              <a:t>:</a:t>
            </a:r>
          </a:p>
          <a:p>
            <a:pPr marL="685800" lvl="1" indent="-228600">
              <a:lnSpc>
                <a:spcPct val="90000"/>
              </a:lnSpc>
              <a:spcBef>
                <a:spcPts val="500"/>
              </a:spcBef>
              <a:buChar char="•"/>
              <a:defRPr sz="2000">
                <a:solidFill>
                  <a:srgbClr val="010101"/>
                </a:solidFill>
              </a:defRPr>
            </a:pPr>
            <a:r>
              <a:rPr dirty="0" err="1"/>
              <a:t>Rechenschwäche</a:t>
            </a:r>
            <a:endParaRPr dirty="0"/>
          </a:p>
          <a:p>
            <a:pPr marL="685800" lvl="1" indent="-228600">
              <a:lnSpc>
                <a:spcPct val="90000"/>
              </a:lnSpc>
              <a:spcBef>
                <a:spcPts val="500"/>
              </a:spcBef>
              <a:buChar char="•"/>
              <a:defRPr sz="2000">
                <a:solidFill>
                  <a:srgbClr val="010101"/>
                </a:solidFill>
              </a:defRPr>
            </a:pPr>
            <a:r>
              <a:rPr dirty="0"/>
              <a:t>ADHS und ADS</a:t>
            </a:r>
          </a:p>
        </p:txBody>
      </p:sp>
      <p:sp>
        <p:nvSpPr>
          <p:cNvPr id="169" name="Foliennummernplatzhalter 4"/>
          <p:cNvSpPr txBox="1">
            <a:spLocks noGrp="1"/>
          </p:cNvSpPr>
          <p:nvPr>
            <p:ph type="sldNum" sz="quarter" idx="2"/>
          </p:nvPr>
        </p:nvSpPr>
        <p:spPr>
          <a:xfrm>
            <a:off x="8428176" y="6414760"/>
            <a:ext cx="258624" cy="2483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19</a:t>
            </a:fld>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1" name="Das Mittelstufenteam wünscht…"/>
          <p:cNvSpPr txBox="1">
            <a:spLocks noGrp="1"/>
          </p:cNvSpPr>
          <p:nvPr>
            <p:ph type="title"/>
          </p:nvPr>
        </p:nvSpPr>
        <p:spPr>
          <a:xfrm>
            <a:off x="715470" y="1286102"/>
            <a:ext cx="8167792" cy="4285796"/>
          </a:xfrm>
          <a:prstGeom prst="rect">
            <a:avLst/>
          </a:prstGeom>
        </p:spPr>
        <p:txBody>
          <a:bodyPr/>
          <a:lstStyle/>
          <a:p>
            <a:pPr defTabSz="576072">
              <a:defRPr sz="2961" b="0">
                <a:solidFill>
                  <a:srgbClr val="0000B1"/>
                </a:solidFill>
              </a:defRPr>
            </a:pPr>
            <a:r>
              <a:rPr dirty="0"/>
              <a:t>Das </a:t>
            </a:r>
            <a:r>
              <a:rPr dirty="0" err="1"/>
              <a:t>Mittelstufenteam</a:t>
            </a:r>
            <a:r>
              <a:rPr dirty="0"/>
              <a:t> </a:t>
            </a:r>
            <a:r>
              <a:rPr dirty="0" err="1"/>
              <a:t>wünscht</a:t>
            </a:r>
            <a:r>
              <a:rPr dirty="0"/>
              <a:t> </a:t>
            </a:r>
          </a:p>
          <a:p>
            <a:pPr defTabSz="576072">
              <a:defRPr sz="2961">
                <a:solidFill>
                  <a:srgbClr val="0000B1"/>
                </a:solidFill>
              </a:defRPr>
            </a:pPr>
            <a:endParaRPr dirty="0"/>
          </a:p>
          <a:p>
            <a:pPr defTabSz="576072">
              <a:defRPr sz="2961">
                <a:solidFill>
                  <a:srgbClr val="0000B1"/>
                </a:solidFill>
              </a:defRPr>
            </a:pPr>
            <a:endParaRPr dirty="0"/>
          </a:p>
          <a:p>
            <a:pPr defTabSz="576072">
              <a:defRPr sz="3591">
                <a:solidFill>
                  <a:srgbClr val="0000B1"/>
                </a:solidFill>
              </a:defRPr>
            </a:pPr>
            <a:r>
              <a:rPr dirty="0" err="1"/>
              <a:t>Gutes</a:t>
            </a:r>
            <a:r>
              <a:rPr dirty="0"/>
              <a:t> </a:t>
            </a:r>
            <a:r>
              <a:rPr dirty="0" err="1"/>
              <a:t>Gelingen</a:t>
            </a:r>
            <a:r>
              <a:rPr dirty="0"/>
              <a:t> &amp; </a:t>
            </a:r>
            <a:r>
              <a:rPr dirty="0" err="1"/>
              <a:t>Erfolg</a:t>
            </a:r>
            <a:endParaRPr dirty="0"/>
          </a:p>
          <a:p>
            <a:pPr defTabSz="576072">
              <a:defRPr sz="3591">
                <a:solidFill>
                  <a:srgbClr val="0000B1"/>
                </a:solidFill>
              </a:defRPr>
            </a:pPr>
            <a:r>
              <a:rPr dirty="0" err="1"/>
              <a:t>bei</a:t>
            </a:r>
            <a:r>
              <a:rPr dirty="0"/>
              <a:t> den </a:t>
            </a:r>
            <a:r>
              <a:rPr dirty="0" err="1"/>
              <a:t>Zentralen</a:t>
            </a:r>
            <a:r>
              <a:rPr dirty="0"/>
              <a:t> </a:t>
            </a:r>
            <a:r>
              <a:rPr dirty="0" err="1"/>
              <a:t>Prüfungen</a:t>
            </a:r>
            <a:r>
              <a:rPr dirty="0"/>
              <a:t> 10 </a:t>
            </a:r>
          </a:p>
          <a:p>
            <a:pPr defTabSz="576072">
              <a:defRPr sz="3591">
                <a:solidFill>
                  <a:srgbClr val="0000B1"/>
                </a:solidFill>
              </a:defRPr>
            </a:pPr>
            <a:r>
              <a:rPr dirty="0"/>
              <a:t>20</a:t>
            </a:r>
            <a:r>
              <a:rPr lang="de-DE" dirty="0"/>
              <a:t>26/2027</a:t>
            </a:r>
            <a:r>
              <a:rPr dirty="0"/>
              <a:t>!</a:t>
            </a:r>
          </a:p>
          <a:p>
            <a:pPr defTabSz="576072">
              <a:defRPr sz="2520">
                <a:solidFill>
                  <a:srgbClr val="0000B1"/>
                </a:solidFill>
              </a:defRPr>
            </a:pPr>
            <a:endParaRPr dirty="0"/>
          </a:p>
          <a:p>
            <a:pPr defTabSz="576072">
              <a:defRPr sz="2520">
                <a:solidFill>
                  <a:srgbClr val="0000B1"/>
                </a:solidFill>
              </a:defRPr>
            </a:pPr>
            <a:endParaRPr dirty="0"/>
          </a:p>
          <a:p>
            <a:pPr defTabSz="576072">
              <a:defRPr sz="2520" b="0">
                <a:solidFill>
                  <a:srgbClr val="0000B1"/>
                </a:solidFill>
              </a:defRPr>
            </a:pPr>
            <a:r>
              <a:rPr dirty="0"/>
              <a:t>Christin </a:t>
            </a:r>
            <a:r>
              <a:rPr dirty="0" err="1"/>
              <a:t>Gligor-Hoffacker</a:t>
            </a:r>
            <a:r>
              <a:rPr dirty="0"/>
              <a:t> &amp; MARCO Schmitt </a:t>
            </a:r>
          </a:p>
        </p:txBody>
      </p:sp>
      <p:sp>
        <p:nvSpPr>
          <p:cNvPr id="172" name="Foliennumm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20</a:t>
            </a:fld>
            <a:endParaRPr/>
          </a:p>
        </p:txBody>
      </p:sp>
    </p:spTree>
  </p:cSld>
  <p:clrMapOvr>
    <a:masterClrMapping/>
  </p:clrMapOvr>
  <p:transition spd="med"/>
</p:sld>
</file>

<file path=ppt/theme/theme1.xml><?xml version="1.0" encoding="utf-8"?>
<a:theme xmlns:a="http://schemas.openxmlformats.org/drawingml/2006/main" name="Larissa">
  <a:themeElements>
    <a:clrScheme name="Larissa">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Larissa">
      <a:majorFont>
        <a:latin typeface="Calibri"/>
        <a:ea typeface="Calibri"/>
        <a:cs typeface="Calibri"/>
      </a:majorFont>
      <a:minorFont>
        <a:latin typeface="Helvetica"/>
        <a:ea typeface="Helvetica"/>
        <a:cs typeface="Helvetic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Larissa">
  <a:themeElements>
    <a:clrScheme name="Larissa">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Larissa">
      <a:majorFont>
        <a:latin typeface="Calibri"/>
        <a:ea typeface="Calibri"/>
        <a:cs typeface="Calibri"/>
      </a:majorFont>
      <a:minorFont>
        <a:latin typeface="Helvetica"/>
        <a:ea typeface="Helvetica"/>
        <a:cs typeface="Helvetic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1310</Words>
  <Application>Microsoft Macintosh PowerPoint</Application>
  <PresentationFormat>Bildschirmpräsentation (4:3)</PresentationFormat>
  <Paragraphs>186</Paragraphs>
  <Slides>20</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20</vt:i4>
      </vt:variant>
    </vt:vector>
  </HeadingPairs>
  <TitlesOfParts>
    <vt:vector size="24" baseType="lpstr">
      <vt:lpstr>Arial</vt:lpstr>
      <vt:lpstr>Calibri</vt:lpstr>
      <vt:lpstr>Times New Roman</vt:lpstr>
      <vt:lpstr>Larissa</vt:lpstr>
      <vt:lpstr> Herzlich Willkommen zu der Dienstbesprechung  zum Thema   ZENTRALE PRÜFUNGEN 10  2026/2027</vt:lpstr>
      <vt:lpstr>Abschlüsse und ZP 10</vt:lpstr>
      <vt:lpstr>  Hinweise zur Durchführung der Prüfungen</vt:lpstr>
      <vt:lpstr>Schriftliche Prüfungen Termine 2026/2027</vt:lpstr>
      <vt:lpstr>Bearbeitungsdauer GYM Gymnasiale Differenzierung</vt:lpstr>
      <vt:lpstr>Bearbeitungsdauer</vt:lpstr>
      <vt:lpstr>Hilfsmittel</vt:lpstr>
      <vt:lpstr>  Notenfindung Vornote Prüfungsnote Mündliche Prüfung   Festlegung der Abschlussnote</vt:lpstr>
      <vt:lpstr>PowerPoint-Präsentation</vt:lpstr>
      <vt:lpstr>Vornote</vt:lpstr>
      <vt:lpstr>Prüfungsnote</vt:lpstr>
      <vt:lpstr>Mündliche Abweichungsprüfungen</vt:lpstr>
      <vt:lpstr>Mündliche Abweichungsprüfungen Freiwillige Teilnahme</vt:lpstr>
      <vt:lpstr>Mündliche Abweichungsprüfungen Termine</vt:lpstr>
      <vt:lpstr>Festlegung der Abschlussnote nach einer mündlichen Abweichungsprüfung</vt:lpstr>
      <vt:lpstr>Mündliche Abweichungsprüfungen Prüfungsaufgaben und Vorbereitungszeit</vt:lpstr>
      <vt:lpstr>Aktuelles zur ZP10 </vt:lpstr>
      <vt:lpstr>Übungsmaterialien</vt:lpstr>
      <vt:lpstr>Gewährung von Nachteilsausgleichen in den ZP10</vt:lpstr>
      <vt:lpstr>Das Mittelstufenteam wünscht    Gutes Gelingen &amp; Erfolg bei den Zentralen Prüfungen 10  2026/2027!   Christin Gligor-Hoffacker &amp; MARCO Schmitt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hoffacker@pressplay.de</cp:lastModifiedBy>
  <cp:revision>9</cp:revision>
  <dcterms:modified xsi:type="dcterms:W3CDTF">2026-08-30T09:57:11Z</dcterms:modified>
</cp:coreProperties>
</file>